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embeddedFontLst>
    <p:embeddedFont>
      <p:font typeface="Century Gothic" panose="020B0502020202020204" pitchFamily="34"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d0ceb588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4d0ceb5887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d0ceb588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4d0ceb5887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4d0ceb588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4d0ceb5887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d0ceb5887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d0ceb588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d0ceb5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4d0ceb5887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d0ceb588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4d0ceb5887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d0ceb588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4d0ceb5887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d0ceb588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4d0ceb5887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d0ceb588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4d0ceb5887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d0ceb588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4d0ceb5887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d0ceb588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4d0ceb5887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d0ceb588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g4d0ceb5887_0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1"/>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lstStyle>
            <a:lvl1pPr lvl="0" algn="ctr">
              <a:lnSpc>
                <a:spcPct val="89000"/>
              </a:lnSpc>
              <a:spcBef>
                <a:spcPts val="0"/>
              </a:spcBef>
              <a:spcAft>
                <a:spcPts val="0"/>
              </a:spcAft>
              <a:buClr>
                <a:schemeClr val="dk2"/>
              </a:buClr>
              <a:buSzPts val="7200"/>
              <a:buFont typeface="Source Sans Pro"/>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lstStyle>
            <a:lvl1pPr lvl="0" algn="ctr">
              <a:lnSpc>
                <a:spcPct val="112000"/>
              </a:lnSpc>
              <a:spcBef>
                <a:spcPts val="0"/>
              </a:spcBef>
              <a:spcAft>
                <a:spcPts val="0"/>
              </a:spcAft>
              <a:buClr>
                <a:schemeClr val="lt2"/>
              </a:buClr>
              <a:buSzPts val="2300"/>
              <a:buNone/>
              <a:defRPr sz="2300">
                <a:solidFill>
                  <a:schemeClr val="lt2"/>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5" name="Google Shape;15;p2"/>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Source Sans Pro"/>
                <a:ea typeface="Source Sans Pro"/>
                <a:cs typeface="Source Sans Pro"/>
                <a:sym typeface="Source Sans Pro"/>
              </a:defRPr>
            </a:lvl1pPr>
            <a:lvl2pPr marL="0" lvl="1" indent="0" algn="r">
              <a:spcBef>
                <a:spcPts val="0"/>
              </a:spcBef>
              <a:buNone/>
              <a:defRPr sz="1200" b="0" i="0" u="none" strike="noStrike" cap="none">
                <a:solidFill>
                  <a:schemeClr val="dk2"/>
                </a:solidFill>
                <a:latin typeface="Source Sans Pro"/>
                <a:ea typeface="Source Sans Pro"/>
                <a:cs typeface="Source Sans Pro"/>
                <a:sym typeface="Source Sans Pro"/>
              </a:defRPr>
            </a:lvl2pPr>
            <a:lvl3pPr marL="0" lvl="2" indent="0" algn="r">
              <a:spcBef>
                <a:spcPts val="0"/>
              </a:spcBef>
              <a:buNone/>
              <a:defRPr sz="1200" b="0" i="0" u="none" strike="noStrike" cap="none">
                <a:solidFill>
                  <a:schemeClr val="dk2"/>
                </a:solidFill>
                <a:latin typeface="Source Sans Pro"/>
                <a:ea typeface="Source Sans Pro"/>
                <a:cs typeface="Source Sans Pro"/>
                <a:sym typeface="Source Sans Pro"/>
              </a:defRPr>
            </a:lvl3pPr>
            <a:lvl4pPr marL="0" lvl="3" indent="0" algn="r">
              <a:spcBef>
                <a:spcPts val="0"/>
              </a:spcBef>
              <a:buNone/>
              <a:defRPr sz="1200" b="0" i="0" u="none" strike="noStrike" cap="none">
                <a:solidFill>
                  <a:schemeClr val="dk2"/>
                </a:solidFill>
                <a:latin typeface="Source Sans Pro"/>
                <a:ea typeface="Source Sans Pro"/>
                <a:cs typeface="Source Sans Pro"/>
                <a:sym typeface="Source Sans Pro"/>
              </a:defRPr>
            </a:lvl4pPr>
            <a:lvl5pPr marL="0" lvl="4" indent="0" algn="r">
              <a:spcBef>
                <a:spcPts val="0"/>
              </a:spcBef>
              <a:buNone/>
              <a:defRPr sz="1200" b="0" i="0" u="none" strike="noStrike" cap="none">
                <a:solidFill>
                  <a:schemeClr val="dk2"/>
                </a:solidFill>
                <a:latin typeface="Source Sans Pro"/>
                <a:ea typeface="Source Sans Pro"/>
                <a:cs typeface="Source Sans Pro"/>
                <a:sym typeface="Source Sans Pro"/>
              </a:defRPr>
            </a:lvl5pPr>
            <a:lvl6pPr marL="0" lvl="5" indent="0" algn="r">
              <a:spcBef>
                <a:spcPts val="0"/>
              </a:spcBef>
              <a:buNone/>
              <a:defRPr sz="1200" b="0" i="0" u="none" strike="noStrike" cap="none">
                <a:solidFill>
                  <a:schemeClr val="dk2"/>
                </a:solidFill>
                <a:latin typeface="Source Sans Pro"/>
                <a:ea typeface="Source Sans Pro"/>
                <a:cs typeface="Source Sans Pro"/>
                <a:sym typeface="Source Sans Pro"/>
              </a:defRPr>
            </a:lvl6pPr>
            <a:lvl7pPr marL="0" lvl="6" indent="0" algn="r">
              <a:spcBef>
                <a:spcPts val="0"/>
              </a:spcBef>
              <a:buNone/>
              <a:defRPr sz="1200" b="0" i="0" u="none" strike="noStrike" cap="none">
                <a:solidFill>
                  <a:schemeClr val="dk2"/>
                </a:solidFill>
                <a:latin typeface="Source Sans Pro"/>
                <a:ea typeface="Source Sans Pro"/>
                <a:cs typeface="Source Sans Pro"/>
                <a:sym typeface="Source Sans Pro"/>
              </a:defRPr>
            </a:lvl7pPr>
            <a:lvl8pPr marL="0" lvl="7" indent="0" algn="r">
              <a:spcBef>
                <a:spcPts val="0"/>
              </a:spcBef>
              <a:buNone/>
              <a:defRPr sz="1200" b="0" i="0" u="none" strike="noStrike" cap="none">
                <a:solidFill>
                  <a:schemeClr val="dk2"/>
                </a:solidFill>
                <a:latin typeface="Source Sans Pro"/>
                <a:ea typeface="Source Sans Pro"/>
                <a:cs typeface="Source Sans Pro"/>
                <a:sym typeface="Source Sans Pro"/>
              </a:defRPr>
            </a:lvl8pPr>
            <a:lvl9pPr marL="0" lvl="8" indent="0" algn="r">
              <a:spcBef>
                <a:spcPts val="0"/>
              </a:spcBef>
              <a:buNone/>
              <a:defRPr sz="1200" b="0" i="0" u="none" strike="noStrike" cap="none">
                <a:solidFill>
                  <a:schemeClr val="dk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grpSp>
        <p:nvGrpSpPr>
          <p:cNvPr id="18" name="Google Shape;18;p2"/>
          <p:cNvGrpSpPr/>
          <p:nvPr/>
        </p:nvGrpSpPr>
        <p:grpSpPr>
          <a:xfrm>
            <a:off x="752858" y="744469"/>
            <a:ext cx="10674116" cy="5349671"/>
            <a:chOff x="752858" y="744469"/>
            <a:chExt cx="10674116" cy="5349671"/>
          </a:xfrm>
        </p:grpSpPr>
        <p:sp>
          <p:nvSpPr>
            <p:cNvPr id="19" name="Google Shape;19;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4386262" y="-719138"/>
            <a:ext cx="3571875" cy="9601200"/>
          </a:xfrm>
          <a:prstGeom prst="rect">
            <a:avLst/>
          </a:prstGeom>
          <a:noFill/>
          <a:ln>
            <a:noFill/>
          </a:ln>
        </p:spPr>
        <p:txBody>
          <a:bodyPr spcFirstLastPara="1" wrap="square" lIns="91425" tIns="45700" rIns="91425" bIns="45700" anchor="t" anchorCtr="0"/>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0" name="Google Shape;80;p1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2839798" y="-844042"/>
            <a:ext cx="5243244" cy="8179641"/>
          </a:xfrm>
          <a:prstGeom prst="rect">
            <a:avLst/>
          </a:prstGeom>
          <a:noFill/>
          <a:ln>
            <a:noFill/>
          </a:ln>
        </p:spPr>
        <p:txBody>
          <a:bodyPr spcFirstLastPara="1" wrap="square" lIns="91425" tIns="45700" rIns="91425" bIns="45700" anchor="t" anchorCtr="0"/>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6" name="Google Shape;86;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4" name="Google Shape;24;p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lstStyle>
            <a:lvl1pPr lvl="0" algn="r">
              <a:lnSpc>
                <a:spcPct val="89000"/>
              </a:lnSpc>
              <a:spcBef>
                <a:spcPts val="0"/>
              </a:spcBef>
              <a:spcAft>
                <a:spcPts val="0"/>
              </a:spcAft>
              <a:buClr>
                <a:schemeClr val="accent1"/>
              </a:buClr>
              <a:buSzPts val="7200"/>
              <a:buFont typeface="Source Sans Pro"/>
              <a:buNone/>
              <a:defRPr sz="72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34" name="Google Shape;34;p5"/>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Source Sans Pro"/>
                <a:ea typeface="Source Sans Pro"/>
                <a:cs typeface="Source Sans Pro"/>
                <a:sym typeface="Source Sans Pro"/>
              </a:defRPr>
            </a:lvl1pPr>
            <a:lvl2pPr marL="0" lvl="1" indent="0" algn="r">
              <a:spcBef>
                <a:spcPts val="0"/>
              </a:spcBef>
              <a:buNone/>
              <a:defRPr sz="1200">
                <a:solidFill>
                  <a:schemeClr val="lt2"/>
                </a:solidFill>
                <a:latin typeface="Source Sans Pro"/>
                <a:ea typeface="Source Sans Pro"/>
                <a:cs typeface="Source Sans Pro"/>
                <a:sym typeface="Source Sans Pro"/>
              </a:defRPr>
            </a:lvl2pPr>
            <a:lvl3pPr marL="0" lvl="2" indent="0" algn="r">
              <a:spcBef>
                <a:spcPts val="0"/>
              </a:spcBef>
              <a:buNone/>
              <a:defRPr sz="1200">
                <a:solidFill>
                  <a:schemeClr val="lt2"/>
                </a:solidFill>
                <a:latin typeface="Source Sans Pro"/>
                <a:ea typeface="Source Sans Pro"/>
                <a:cs typeface="Source Sans Pro"/>
                <a:sym typeface="Source Sans Pro"/>
              </a:defRPr>
            </a:lvl3pPr>
            <a:lvl4pPr marL="0" lvl="3" indent="0" algn="r">
              <a:spcBef>
                <a:spcPts val="0"/>
              </a:spcBef>
              <a:buNone/>
              <a:defRPr sz="1200">
                <a:solidFill>
                  <a:schemeClr val="lt2"/>
                </a:solidFill>
                <a:latin typeface="Source Sans Pro"/>
                <a:ea typeface="Source Sans Pro"/>
                <a:cs typeface="Source Sans Pro"/>
                <a:sym typeface="Source Sans Pro"/>
              </a:defRPr>
            </a:lvl4pPr>
            <a:lvl5pPr marL="0" lvl="4" indent="0" algn="r">
              <a:spcBef>
                <a:spcPts val="0"/>
              </a:spcBef>
              <a:buNone/>
              <a:defRPr sz="1200">
                <a:solidFill>
                  <a:schemeClr val="lt2"/>
                </a:solidFill>
                <a:latin typeface="Source Sans Pro"/>
                <a:ea typeface="Source Sans Pro"/>
                <a:cs typeface="Source Sans Pro"/>
                <a:sym typeface="Source Sans Pro"/>
              </a:defRPr>
            </a:lvl5pPr>
            <a:lvl6pPr marL="0" lvl="5" indent="0" algn="r">
              <a:spcBef>
                <a:spcPts val="0"/>
              </a:spcBef>
              <a:buNone/>
              <a:defRPr sz="1200">
                <a:solidFill>
                  <a:schemeClr val="lt2"/>
                </a:solidFill>
                <a:latin typeface="Source Sans Pro"/>
                <a:ea typeface="Source Sans Pro"/>
                <a:cs typeface="Source Sans Pro"/>
                <a:sym typeface="Source Sans Pro"/>
              </a:defRPr>
            </a:lvl6pPr>
            <a:lvl7pPr marL="0" lvl="6" indent="0" algn="r">
              <a:spcBef>
                <a:spcPts val="0"/>
              </a:spcBef>
              <a:buNone/>
              <a:defRPr sz="1200">
                <a:solidFill>
                  <a:schemeClr val="lt2"/>
                </a:solidFill>
                <a:latin typeface="Source Sans Pro"/>
                <a:ea typeface="Source Sans Pro"/>
                <a:cs typeface="Source Sans Pro"/>
                <a:sym typeface="Source Sans Pro"/>
              </a:defRPr>
            </a:lvl7pPr>
            <a:lvl8pPr marL="0" lvl="7" indent="0" algn="r">
              <a:spcBef>
                <a:spcPts val="0"/>
              </a:spcBef>
              <a:buNone/>
              <a:defRPr sz="1200">
                <a:solidFill>
                  <a:schemeClr val="lt2"/>
                </a:solidFill>
                <a:latin typeface="Source Sans Pro"/>
                <a:ea typeface="Source Sans Pro"/>
                <a:cs typeface="Source Sans Pro"/>
                <a:sym typeface="Source Sans Pro"/>
              </a:defRPr>
            </a:lvl8pPr>
            <a:lvl9pPr marL="0" lvl="8" indent="0" algn="r">
              <a:spcBef>
                <a:spcPts val="0"/>
              </a:spcBef>
              <a:buNone/>
              <a:defRPr sz="12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5"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accen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4400"/>
              <a:buFont typeface="Source Sans Pr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1" name="Google Shape;41;p6"/>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2" name="Google Shape;42;p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4400"/>
              <a:buFont typeface="Source Sans Pr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8" name="Google Shape;48;p7"/>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9" name="Google Shape;49;p7"/>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0" name="Google Shape;50;p7"/>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1" name="Google Shape;51;p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9"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lstStyle>
            <a:lvl1pPr lvl="0" algn="l">
              <a:lnSpc>
                <a:spcPct val="84000"/>
              </a:lnSpc>
              <a:spcBef>
                <a:spcPts val="0"/>
              </a:spcBef>
              <a:spcAft>
                <a:spcPts val="0"/>
              </a:spcAft>
              <a:buClr>
                <a:schemeClr val="dk2"/>
              </a:buClr>
              <a:buSzPts val="4800"/>
              <a:buFont typeface="Source Sans Pro"/>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63" name="Google Shape;63;p9"/>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64" name="Google Shape;64;p9"/>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Source Sans Pro"/>
                <a:ea typeface="Source Sans Pro"/>
                <a:cs typeface="Source Sans Pro"/>
                <a:sym typeface="Source Sans Pro"/>
              </a:defRPr>
            </a:lvl1pPr>
            <a:lvl2pPr marL="0" lvl="1" indent="0" algn="r">
              <a:spcBef>
                <a:spcPts val="0"/>
              </a:spcBef>
              <a:buNone/>
              <a:defRPr sz="1200">
                <a:solidFill>
                  <a:schemeClr val="dk2"/>
                </a:solidFill>
                <a:latin typeface="Source Sans Pro"/>
                <a:ea typeface="Source Sans Pro"/>
                <a:cs typeface="Source Sans Pro"/>
                <a:sym typeface="Source Sans Pro"/>
              </a:defRPr>
            </a:lvl2pPr>
            <a:lvl3pPr marL="0" lvl="2" indent="0" algn="r">
              <a:spcBef>
                <a:spcPts val="0"/>
              </a:spcBef>
              <a:buNone/>
              <a:defRPr sz="1200">
                <a:solidFill>
                  <a:schemeClr val="dk2"/>
                </a:solidFill>
                <a:latin typeface="Source Sans Pro"/>
                <a:ea typeface="Source Sans Pro"/>
                <a:cs typeface="Source Sans Pro"/>
                <a:sym typeface="Source Sans Pro"/>
              </a:defRPr>
            </a:lvl3pPr>
            <a:lvl4pPr marL="0" lvl="3" indent="0" algn="r">
              <a:spcBef>
                <a:spcPts val="0"/>
              </a:spcBef>
              <a:buNone/>
              <a:defRPr sz="1200">
                <a:solidFill>
                  <a:schemeClr val="dk2"/>
                </a:solidFill>
                <a:latin typeface="Source Sans Pro"/>
                <a:ea typeface="Source Sans Pro"/>
                <a:cs typeface="Source Sans Pro"/>
                <a:sym typeface="Source Sans Pro"/>
              </a:defRPr>
            </a:lvl4pPr>
            <a:lvl5pPr marL="0" lvl="4" indent="0" algn="r">
              <a:spcBef>
                <a:spcPts val="0"/>
              </a:spcBef>
              <a:buNone/>
              <a:defRPr sz="1200">
                <a:solidFill>
                  <a:schemeClr val="dk2"/>
                </a:solidFill>
                <a:latin typeface="Source Sans Pro"/>
                <a:ea typeface="Source Sans Pro"/>
                <a:cs typeface="Source Sans Pro"/>
                <a:sym typeface="Source Sans Pro"/>
              </a:defRPr>
            </a:lvl5pPr>
            <a:lvl6pPr marL="0" lvl="5" indent="0" algn="r">
              <a:spcBef>
                <a:spcPts val="0"/>
              </a:spcBef>
              <a:buNone/>
              <a:defRPr sz="1200">
                <a:solidFill>
                  <a:schemeClr val="dk2"/>
                </a:solidFill>
                <a:latin typeface="Source Sans Pro"/>
                <a:ea typeface="Source Sans Pro"/>
                <a:cs typeface="Source Sans Pro"/>
                <a:sym typeface="Source Sans Pro"/>
              </a:defRPr>
            </a:lvl6pPr>
            <a:lvl7pPr marL="0" lvl="6" indent="0" algn="r">
              <a:spcBef>
                <a:spcPts val="0"/>
              </a:spcBef>
              <a:buNone/>
              <a:defRPr sz="1200">
                <a:solidFill>
                  <a:schemeClr val="dk2"/>
                </a:solidFill>
                <a:latin typeface="Source Sans Pro"/>
                <a:ea typeface="Source Sans Pro"/>
                <a:cs typeface="Source Sans Pro"/>
                <a:sym typeface="Source Sans Pro"/>
              </a:defRPr>
            </a:lvl7pPr>
            <a:lvl8pPr marL="0" lvl="7" indent="0" algn="r">
              <a:spcBef>
                <a:spcPts val="0"/>
              </a:spcBef>
              <a:buNone/>
              <a:defRPr sz="1200">
                <a:solidFill>
                  <a:schemeClr val="dk2"/>
                </a:solidFill>
                <a:latin typeface="Source Sans Pro"/>
                <a:ea typeface="Source Sans Pro"/>
                <a:cs typeface="Source Sans Pro"/>
                <a:sym typeface="Source Sans Pro"/>
              </a:defRPr>
            </a:lvl8pPr>
            <a:lvl9pPr marL="0" lvl="8" indent="0" algn="r">
              <a:spcBef>
                <a:spcPts val="0"/>
              </a:spcBef>
              <a:buNone/>
              <a:defRPr sz="1200">
                <a:solidFill>
                  <a:schemeClr val="dk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9"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lstStyle>
            <a:lvl1pPr lvl="0" algn="l">
              <a:lnSpc>
                <a:spcPct val="84000"/>
              </a:lnSpc>
              <a:spcBef>
                <a:spcPts val="0"/>
              </a:spcBef>
              <a:spcAft>
                <a:spcPts val="0"/>
              </a:spcAft>
              <a:buClr>
                <a:schemeClr val="dk2"/>
              </a:buClr>
              <a:buSzPts val="4800"/>
              <a:buFont typeface="Source Sans Pr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532120" y="0"/>
            <a:ext cx="6659880" cy="6857999"/>
          </a:xfrm>
          <a:prstGeom prst="rect">
            <a:avLst/>
          </a:prstGeom>
          <a:noFill/>
          <a:ln>
            <a:noFill/>
          </a:ln>
        </p:spPr>
        <p:txBody>
          <a:bodyPr spcFirstLastPara="1" wrap="square" lIns="91425" tIns="45700" rIns="91425" bIns="45700" anchor="t" anchorCtr="0"/>
          <a:lstStyle>
            <a:lvl1pPr marR="0" lvl="0" algn="l" rtl="0">
              <a:lnSpc>
                <a:spcPct val="94000"/>
              </a:lnSpc>
              <a:spcBef>
                <a:spcPts val="1000"/>
              </a:spcBef>
              <a:spcAft>
                <a:spcPts val="0"/>
              </a:spcAft>
              <a:buClr>
                <a:schemeClr val="dk2"/>
              </a:buClr>
              <a:buSzPts val="2000"/>
              <a:buFont typeface="Source Sans Pro"/>
              <a:buNone/>
              <a:defRPr sz="2000" b="0" i="0" u="none" strike="noStrike" cap="none">
                <a:solidFill>
                  <a:schemeClr val="dk2"/>
                </a:solidFill>
                <a:latin typeface="Source Sans Pro"/>
                <a:ea typeface="Source Sans Pro"/>
                <a:cs typeface="Source Sans Pro"/>
                <a:sym typeface="Source Sans Pro"/>
              </a:defRPr>
            </a:lvl1pPr>
            <a:lvl2pPr marR="0" lvl="1" algn="l" rtl="0">
              <a:lnSpc>
                <a:spcPct val="94000"/>
              </a:lnSpc>
              <a:spcBef>
                <a:spcPts val="500"/>
              </a:spcBef>
              <a:spcAft>
                <a:spcPts val="0"/>
              </a:spcAft>
              <a:buClr>
                <a:schemeClr val="dk2"/>
              </a:buClr>
              <a:buSzPts val="2000"/>
              <a:buFont typeface="Source Sans Pro"/>
              <a:buNone/>
              <a:defRPr sz="2000" b="0" i="1" u="none" strike="noStrike" cap="none">
                <a:solidFill>
                  <a:schemeClr val="dk2"/>
                </a:solidFill>
                <a:latin typeface="Source Sans Pro"/>
                <a:ea typeface="Source Sans Pro"/>
                <a:cs typeface="Source Sans Pro"/>
                <a:sym typeface="Source Sans Pro"/>
              </a:defRPr>
            </a:lvl2pPr>
            <a:lvl3pPr marR="0" lvl="2" algn="l" rtl="0">
              <a:lnSpc>
                <a:spcPct val="94000"/>
              </a:lnSpc>
              <a:spcBef>
                <a:spcPts val="500"/>
              </a:spcBef>
              <a:spcAft>
                <a:spcPts val="0"/>
              </a:spcAft>
              <a:buClr>
                <a:schemeClr val="dk2"/>
              </a:buClr>
              <a:buSzPts val="2000"/>
              <a:buFont typeface="Source Sans Pro"/>
              <a:buNone/>
              <a:defRPr sz="2000" b="0" i="0" u="none" strike="noStrike" cap="none">
                <a:solidFill>
                  <a:schemeClr val="dk2"/>
                </a:solidFill>
                <a:latin typeface="Source Sans Pro"/>
                <a:ea typeface="Source Sans Pro"/>
                <a:cs typeface="Source Sans Pro"/>
                <a:sym typeface="Source Sans Pro"/>
              </a:defRPr>
            </a:lvl3pPr>
            <a:lvl4pPr marR="0" lvl="3" algn="l" rtl="0">
              <a:lnSpc>
                <a:spcPct val="94000"/>
              </a:lnSpc>
              <a:spcBef>
                <a:spcPts val="500"/>
              </a:spcBef>
              <a:spcAft>
                <a:spcPts val="0"/>
              </a:spcAft>
              <a:buClr>
                <a:schemeClr val="dk2"/>
              </a:buClr>
              <a:buSzPts val="2000"/>
              <a:buFont typeface="Source Sans Pro"/>
              <a:buNone/>
              <a:defRPr sz="2000" b="0" i="1" u="none" strike="noStrike" cap="none">
                <a:solidFill>
                  <a:schemeClr val="dk2"/>
                </a:solidFill>
                <a:latin typeface="Source Sans Pro"/>
                <a:ea typeface="Source Sans Pro"/>
                <a:cs typeface="Source Sans Pro"/>
                <a:sym typeface="Source Sans Pro"/>
              </a:defRPr>
            </a:lvl4pPr>
            <a:lvl5pPr marR="0" lvl="4" algn="l" rtl="0">
              <a:lnSpc>
                <a:spcPct val="94000"/>
              </a:lnSpc>
              <a:spcBef>
                <a:spcPts val="500"/>
              </a:spcBef>
              <a:spcAft>
                <a:spcPts val="0"/>
              </a:spcAft>
              <a:buClr>
                <a:schemeClr val="dk2"/>
              </a:buClr>
              <a:buSzPts val="2000"/>
              <a:buFont typeface="Source Sans Pro"/>
              <a:buNone/>
              <a:defRPr sz="2000" b="0" i="0" u="none" strike="noStrike" cap="none">
                <a:solidFill>
                  <a:schemeClr val="dk2"/>
                </a:solidFill>
                <a:latin typeface="Source Sans Pro"/>
                <a:ea typeface="Source Sans Pro"/>
                <a:cs typeface="Source Sans Pro"/>
                <a:sym typeface="Source Sans Pro"/>
              </a:defRPr>
            </a:lvl5pPr>
            <a:lvl6pPr marR="0" lvl="5" algn="l" rtl="0">
              <a:lnSpc>
                <a:spcPct val="94000"/>
              </a:lnSpc>
              <a:spcBef>
                <a:spcPts val="500"/>
              </a:spcBef>
              <a:spcAft>
                <a:spcPts val="0"/>
              </a:spcAft>
              <a:buClr>
                <a:schemeClr val="dk2"/>
              </a:buClr>
              <a:buSzPts val="2000"/>
              <a:buFont typeface="Source Sans Pro"/>
              <a:buNone/>
              <a:defRPr sz="2000" b="0" i="1" u="none" strike="noStrike" cap="none">
                <a:solidFill>
                  <a:schemeClr val="dk2"/>
                </a:solidFill>
                <a:latin typeface="Source Sans Pro"/>
                <a:ea typeface="Source Sans Pro"/>
                <a:cs typeface="Source Sans Pro"/>
                <a:sym typeface="Source Sans Pro"/>
              </a:defRPr>
            </a:lvl6pPr>
            <a:lvl7pPr marR="0" lvl="6" algn="l" rtl="0">
              <a:lnSpc>
                <a:spcPct val="94000"/>
              </a:lnSpc>
              <a:spcBef>
                <a:spcPts val="500"/>
              </a:spcBef>
              <a:spcAft>
                <a:spcPts val="0"/>
              </a:spcAft>
              <a:buClr>
                <a:schemeClr val="dk2"/>
              </a:buClr>
              <a:buSzPts val="2000"/>
              <a:buFont typeface="Source Sans Pro"/>
              <a:buNone/>
              <a:defRPr sz="2000" b="0" i="0" u="none" strike="noStrike" cap="none">
                <a:solidFill>
                  <a:schemeClr val="dk2"/>
                </a:solidFill>
                <a:latin typeface="Source Sans Pro"/>
                <a:ea typeface="Source Sans Pro"/>
                <a:cs typeface="Source Sans Pro"/>
                <a:sym typeface="Source Sans Pro"/>
              </a:defRPr>
            </a:lvl7pPr>
            <a:lvl8pPr marR="0" lvl="7" algn="l" rtl="0">
              <a:lnSpc>
                <a:spcPct val="94000"/>
              </a:lnSpc>
              <a:spcBef>
                <a:spcPts val="500"/>
              </a:spcBef>
              <a:spcAft>
                <a:spcPts val="0"/>
              </a:spcAft>
              <a:buClr>
                <a:schemeClr val="dk2"/>
              </a:buClr>
              <a:buSzPts val="2000"/>
              <a:buFont typeface="Source Sans Pro"/>
              <a:buNone/>
              <a:defRPr sz="2000" b="0" i="1" u="none" strike="noStrike" cap="none">
                <a:solidFill>
                  <a:schemeClr val="dk2"/>
                </a:solidFill>
                <a:latin typeface="Source Sans Pro"/>
                <a:ea typeface="Source Sans Pro"/>
                <a:cs typeface="Source Sans Pro"/>
                <a:sym typeface="Source Sans Pro"/>
              </a:defRPr>
            </a:lvl8pPr>
            <a:lvl9pPr marR="0" lvl="8" algn="l" rtl="0">
              <a:lnSpc>
                <a:spcPct val="94000"/>
              </a:lnSpc>
              <a:spcBef>
                <a:spcPts val="500"/>
              </a:spcBef>
              <a:spcAft>
                <a:spcPts val="200"/>
              </a:spcAft>
              <a:buClr>
                <a:schemeClr val="dk2"/>
              </a:buClr>
              <a:buSzPts val="2000"/>
              <a:buFont typeface="Source Sans Pro"/>
              <a:buNone/>
              <a:defRPr sz="2000" b="0" i="0" u="none" strike="noStrike" cap="none">
                <a:solidFill>
                  <a:schemeClr val="dk2"/>
                </a:solidFill>
                <a:latin typeface="Source Sans Pro"/>
                <a:ea typeface="Source Sans Pro"/>
                <a:cs typeface="Source Sans Pro"/>
                <a:sym typeface="Source Sans Pro"/>
              </a:defRPr>
            </a:lvl9pPr>
          </a:lstStyle>
          <a:p>
            <a:endParaRPr/>
          </a:p>
        </p:txBody>
      </p:sp>
      <p:sp>
        <p:nvSpPr>
          <p:cNvPr id="72" name="Google Shape;72;p10"/>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3" name="Google Shape;73;p1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Source Sans Pro"/>
                <a:ea typeface="Source Sans Pro"/>
                <a:cs typeface="Source Sans Pro"/>
                <a:sym typeface="Source Sans Pro"/>
              </a:defRPr>
            </a:lvl1pPr>
            <a:lvl2pPr marL="0" lvl="1" indent="0" algn="r">
              <a:spcBef>
                <a:spcPts val="0"/>
              </a:spcBef>
              <a:buNone/>
              <a:defRPr sz="1200">
                <a:solidFill>
                  <a:schemeClr val="dk2"/>
                </a:solidFill>
                <a:latin typeface="Source Sans Pro"/>
                <a:ea typeface="Source Sans Pro"/>
                <a:cs typeface="Source Sans Pro"/>
                <a:sym typeface="Source Sans Pro"/>
              </a:defRPr>
            </a:lvl2pPr>
            <a:lvl3pPr marL="0" lvl="2" indent="0" algn="r">
              <a:spcBef>
                <a:spcPts val="0"/>
              </a:spcBef>
              <a:buNone/>
              <a:defRPr sz="1200">
                <a:solidFill>
                  <a:schemeClr val="dk2"/>
                </a:solidFill>
                <a:latin typeface="Source Sans Pro"/>
                <a:ea typeface="Source Sans Pro"/>
                <a:cs typeface="Source Sans Pro"/>
                <a:sym typeface="Source Sans Pro"/>
              </a:defRPr>
            </a:lvl3pPr>
            <a:lvl4pPr marL="0" lvl="3" indent="0" algn="r">
              <a:spcBef>
                <a:spcPts val="0"/>
              </a:spcBef>
              <a:buNone/>
              <a:defRPr sz="1200">
                <a:solidFill>
                  <a:schemeClr val="dk2"/>
                </a:solidFill>
                <a:latin typeface="Source Sans Pro"/>
                <a:ea typeface="Source Sans Pro"/>
                <a:cs typeface="Source Sans Pro"/>
                <a:sym typeface="Source Sans Pro"/>
              </a:defRPr>
            </a:lvl4pPr>
            <a:lvl5pPr marL="0" lvl="4" indent="0" algn="r">
              <a:spcBef>
                <a:spcPts val="0"/>
              </a:spcBef>
              <a:buNone/>
              <a:defRPr sz="1200">
                <a:solidFill>
                  <a:schemeClr val="dk2"/>
                </a:solidFill>
                <a:latin typeface="Source Sans Pro"/>
                <a:ea typeface="Source Sans Pro"/>
                <a:cs typeface="Source Sans Pro"/>
                <a:sym typeface="Source Sans Pro"/>
              </a:defRPr>
            </a:lvl5pPr>
            <a:lvl6pPr marL="0" lvl="5" indent="0" algn="r">
              <a:spcBef>
                <a:spcPts val="0"/>
              </a:spcBef>
              <a:buNone/>
              <a:defRPr sz="1200">
                <a:solidFill>
                  <a:schemeClr val="dk2"/>
                </a:solidFill>
                <a:latin typeface="Source Sans Pro"/>
                <a:ea typeface="Source Sans Pro"/>
                <a:cs typeface="Source Sans Pro"/>
                <a:sym typeface="Source Sans Pro"/>
              </a:defRPr>
            </a:lvl6pPr>
            <a:lvl7pPr marL="0" lvl="6" indent="0" algn="r">
              <a:spcBef>
                <a:spcPts val="0"/>
              </a:spcBef>
              <a:buNone/>
              <a:defRPr sz="1200">
                <a:solidFill>
                  <a:schemeClr val="dk2"/>
                </a:solidFill>
                <a:latin typeface="Source Sans Pro"/>
                <a:ea typeface="Source Sans Pro"/>
                <a:cs typeface="Source Sans Pro"/>
                <a:sym typeface="Source Sans Pro"/>
              </a:defRPr>
            </a:lvl7pPr>
            <a:lvl8pPr marL="0" lvl="7" indent="0" algn="r">
              <a:spcBef>
                <a:spcPts val="0"/>
              </a:spcBef>
              <a:buNone/>
              <a:defRPr sz="1200">
                <a:solidFill>
                  <a:schemeClr val="dk2"/>
                </a:solidFill>
                <a:latin typeface="Source Sans Pro"/>
                <a:ea typeface="Source Sans Pro"/>
                <a:cs typeface="Source Sans Pro"/>
                <a:sym typeface="Source Sans Pro"/>
              </a:defRPr>
            </a:lvl8pPr>
            <a:lvl9pPr marL="0" lvl="8" indent="0" algn="r">
              <a:spcBef>
                <a:spcPts val="0"/>
              </a:spcBef>
              <a:buNone/>
              <a:defRPr sz="1200">
                <a:solidFill>
                  <a:schemeClr val="dk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lstStyle>
            <a:lvl1pPr marR="0" lvl="0" algn="l" rtl="0">
              <a:lnSpc>
                <a:spcPct val="89000"/>
              </a:lnSpc>
              <a:spcBef>
                <a:spcPts val="0"/>
              </a:spcBef>
              <a:spcAft>
                <a:spcPts val="0"/>
              </a:spcAft>
              <a:buClr>
                <a:schemeClr val="dk2"/>
              </a:buClr>
              <a:buSzPts val="4400"/>
              <a:buFont typeface="Source Sans Pro"/>
              <a:buNone/>
              <a:defRPr sz="44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lstStyle>
            <a:lvl1pPr marL="457200" marR="0" lvl="0" indent="-355600" algn="l" rtl="0">
              <a:lnSpc>
                <a:spcPct val="94000"/>
              </a:lnSpc>
              <a:spcBef>
                <a:spcPts val="1000"/>
              </a:spcBef>
              <a:spcAft>
                <a:spcPts val="0"/>
              </a:spcAft>
              <a:buClr>
                <a:schemeClr val="dk2"/>
              </a:buClr>
              <a:buSzPts val="2000"/>
              <a:buFont typeface="Source Sans Pro"/>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94000"/>
              </a:lnSpc>
              <a:spcBef>
                <a:spcPts val="500"/>
              </a:spcBef>
              <a:spcAft>
                <a:spcPts val="0"/>
              </a:spcAft>
              <a:buClr>
                <a:schemeClr val="dk2"/>
              </a:buClr>
              <a:buSzPts val="2000"/>
              <a:buFont typeface="Source Sans Pro"/>
              <a:buChar char="–"/>
              <a:defRPr sz="2000" b="0" i="1" u="none" strike="noStrike" cap="none">
                <a:solidFill>
                  <a:schemeClr val="dk2"/>
                </a:solidFill>
                <a:latin typeface="Source Sans Pro"/>
                <a:ea typeface="Source Sans Pro"/>
                <a:cs typeface="Source Sans Pro"/>
                <a:sym typeface="Source Sans Pro"/>
              </a:defRPr>
            </a:lvl2pPr>
            <a:lvl3pPr marL="1371600" marR="0" lvl="2" indent="-342900" algn="l" rtl="0">
              <a:lnSpc>
                <a:spcPct val="94000"/>
              </a:lnSpc>
              <a:spcBef>
                <a:spcPts val="500"/>
              </a:spcBef>
              <a:spcAft>
                <a:spcPts val="0"/>
              </a:spcAft>
              <a:buClr>
                <a:schemeClr val="dk2"/>
              </a:buClr>
              <a:buSzPts val="1800"/>
              <a:buFont typeface="Source Sans Pro"/>
              <a:buChar char="■"/>
              <a:defRPr sz="1800" b="0" i="0" u="none" strike="noStrike" cap="none">
                <a:solidFill>
                  <a:schemeClr val="dk2"/>
                </a:solidFill>
                <a:latin typeface="Source Sans Pro"/>
                <a:ea typeface="Source Sans Pro"/>
                <a:cs typeface="Source Sans Pro"/>
                <a:sym typeface="Source Sans Pro"/>
              </a:defRPr>
            </a:lvl3pPr>
            <a:lvl4pPr marL="1828800" marR="0" lvl="3" indent="-342900" algn="l" rtl="0">
              <a:lnSpc>
                <a:spcPct val="94000"/>
              </a:lnSpc>
              <a:spcBef>
                <a:spcPts val="500"/>
              </a:spcBef>
              <a:spcAft>
                <a:spcPts val="0"/>
              </a:spcAft>
              <a:buClr>
                <a:schemeClr val="dk2"/>
              </a:buClr>
              <a:buSzPts val="1800"/>
              <a:buFont typeface="Source Sans Pro"/>
              <a:buChar char="–"/>
              <a:defRPr sz="1800" b="0" i="1" u="none" strike="noStrike" cap="none">
                <a:solidFill>
                  <a:schemeClr val="dk2"/>
                </a:solidFill>
                <a:latin typeface="Source Sans Pro"/>
                <a:ea typeface="Source Sans Pro"/>
                <a:cs typeface="Source Sans Pro"/>
                <a:sym typeface="Source Sans Pro"/>
              </a:defRPr>
            </a:lvl4pPr>
            <a:lvl5pPr marL="2286000" marR="0" lvl="4" indent="-330200" algn="l" rtl="0">
              <a:lnSpc>
                <a:spcPct val="94000"/>
              </a:lnSpc>
              <a:spcBef>
                <a:spcPts val="500"/>
              </a:spcBef>
              <a:spcAft>
                <a:spcPts val="0"/>
              </a:spcAft>
              <a:buClr>
                <a:schemeClr val="dk2"/>
              </a:buClr>
              <a:buSzPts val="1600"/>
              <a:buFont typeface="Source Sans Pro"/>
              <a:buChar char="■"/>
              <a:defRPr sz="1600" b="0" i="0" u="none" strike="noStrike" cap="none">
                <a:solidFill>
                  <a:schemeClr val="dk2"/>
                </a:solidFill>
                <a:latin typeface="Source Sans Pro"/>
                <a:ea typeface="Source Sans Pro"/>
                <a:cs typeface="Source Sans Pro"/>
                <a:sym typeface="Source Sans Pro"/>
              </a:defRPr>
            </a:lvl5pPr>
            <a:lvl6pPr marL="2743200" marR="0" lvl="5" indent="-330200" algn="l" rtl="0">
              <a:lnSpc>
                <a:spcPct val="94000"/>
              </a:lnSpc>
              <a:spcBef>
                <a:spcPts val="500"/>
              </a:spcBef>
              <a:spcAft>
                <a:spcPts val="0"/>
              </a:spcAft>
              <a:buClr>
                <a:schemeClr val="dk2"/>
              </a:buClr>
              <a:buSzPts val="1600"/>
              <a:buFont typeface="Source Sans Pro"/>
              <a:buChar char="–"/>
              <a:defRPr sz="1600" b="0" i="1" u="none" strike="noStrike" cap="none">
                <a:solidFill>
                  <a:schemeClr val="dk2"/>
                </a:solidFill>
                <a:latin typeface="Source Sans Pro"/>
                <a:ea typeface="Source Sans Pro"/>
                <a:cs typeface="Source Sans Pro"/>
                <a:sym typeface="Source Sans Pro"/>
              </a:defRPr>
            </a:lvl6pPr>
            <a:lvl7pPr marL="3200400" marR="0" lvl="6" indent="-317500" algn="l" rtl="0">
              <a:lnSpc>
                <a:spcPct val="94000"/>
              </a:lnSpc>
              <a:spcBef>
                <a:spcPts val="5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94000"/>
              </a:lnSpc>
              <a:spcBef>
                <a:spcPts val="5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8pPr>
            <a:lvl9pPr marL="4114800" marR="0" lvl="8" indent="-317500" algn="l" rtl="0">
              <a:lnSpc>
                <a:spcPct val="94000"/>
              </a:lnSpc>
              <a:spcBef>
                <a:spcPts val="500"/>
              </a:spcBef>
              <a:spcAft>
                <a:spcPts val="20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9" name="Google Shape;9;p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0" name="Google Shape;10;p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chemeClr val="dk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1915385" y="1511497"/>
            <a:ext cx="8361229" cy="3835005"/>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8800"/>
              <a:buFont typeface="Source Sans Pro"/>
              <a:buNone/>
            </a:pPr>
            <a:r>
              <a:rPr lang="en-US" sz="8800" b="1"/>
              <a:t>MENTAL ILLNESSES AND DISORDERS</a:t>
            </a:r>
            <a:endParaRPr/>
          </a:p>
        </p:txBody>
      </p:sp>
      <p:sp>
        <p:nvSpPr>
          <p:cNvPr id="94" name="Google Shape;94;p13"/>
          <p:cNvSpPr txBox="1"/>
          <p:nvPr/>
        </p:nvSpPr>
        <p:spPr>
          <a:xfrm>
            <a:off x="4114800" y="647699"/>
            <a:ext cx="448541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Source Sans Pro"/>
                <a:ea typeface="Source Sans Pro"/>
                <a:cs typeface="Source Sans Pro"/>
                <a:sym typeface="Source Sans Pro"/>
              </a:rPr>
              <a:t>Asoltanei Cristian</a:t>
            </a:r>
            <a:endParaRPr/>
          </a:p>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Bujoreanu Vlad</a:t>
            </a:r>
            <a:endParaRPr/>
          </a:p>
        </p:txBody>
      </p:sp>
      <p:sp>
        <p:nvSpPr>
          <p:cNvPr id="95" name="Google Shape;95;p13"/>
          <p:cNvSpPr txBox="1"/>
          <p:nvPr/>
        </p:nvSpPr>
        <p:spPr>
          <a:xfrm>
            <a:off x="3638550" y="5563969"/>
            <a:ext cx="4485414"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dk1"/>
                </a:solidFill>
                <a:latin typeface="Source Sans Pro"/>
                <a:ea typeface="Source Sans Pro"/>
                <a:cs typeface="Source Sans Pro"/>
                <a:sym typeface="Source Sans Pro"/>
              </a:rPr>
              <a:t>Gafita Andrei</a:t>
            </a:r>
            <a:endParaRPr/>
          </a:p>
          <a:p>
            <a:pPr marL="0" marR="0" lvl="0" indent="0" algn="r" rtl="0">
              <a:spcBef>
                <a:spcPts val="0"/>
              </a:spcBef>
              <a:spcAft>
                <a:spcPts val="0"/>
              </a:spcAft>
              <a:buNone/>
            </a:pPr>
            <a:r>
              <a:rPr lang="en-US" sz="1800">
                <a:solidFill>
                  <a:schemeClr val="dk1"/>
                </a:solidFill>
                <a:latin typeface="Source Sans Pro"/>
                <a:ea typeface="Source Sans Pro"/>
                <a:cs typeface="Source Sans Pro"/>
                <a:sym typeface="Source Sans Pro"/>
              </a:rPr>
              <a:t>Paduraru Andra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body" idx="1"/>
          </p:nvPr>
        </p:nvSpPr>
        <p:spPr>
          <a:xfrm>
            <a:off x="1181100" y="1076325"/>
            <a:ext cx="4914900" cy="4705350"/>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b="1" u="sng"/>
              <a:t>Panic Attack Disorder (PAD)</a:t>
            </a:r>
            <a:endParaRPr/>
          </a:p>
          <a:p>
            <a:pPr marL="0" lvl="0" indent="0" algn="ctr"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000"/>
              <a:buNone/>
            </a:pPr>
            <a:r>
              <a:rPr lang="en-US"/>
              <a:t>Incredible amount of fear, trepidation, and foreboding, which is often accompanied by a strong urge to escape, a feeling that you are about to lose control, and for many, that they may even die</a:t>
            </a:r>
            <a:endParaRPr/>
          </a:p>
          <a:p>
            <a:pPr marL="384048" lvl="0" indent="-384048" algn="l" rtl="0">
              <a:lnSpc>
                <a:spcPct val="94000"/>
              </a:lnSpc>
              <a:spcBef>
                <a:spcPts val="1200"/>
              </a:spcBef>
              <a:spcAft>
                <a:spcPts val="0"/>
              </a:spcAft>
              <a:buClr>
                <a:schemeClr val="dk2"/>
              </a:buClr>
              <a:buSzPts val="2000"/>
              <a:buChar char="■"/>
            </a:pPr>
            <a:r>
              <a:rPr lang="en-US"/>
              <a:t>episodes of high intensity fear and anxiety</a:t>
            </a:r>
            <a:endParaRPr/>
          </a:p>
          <a:p>
            <a:pPr marL="384048" lvl="0" indent="-384048" algn="l" rtl="0">
              <a:lnSpc>
                <a:spcPct val="94000"/>
              </a:lnSpc>
              <a:spcBef>
                <a:spcPts val="1200"/>
              </a:spcBef>
              <a:spcAft>
                <a:spcPts val="0"/>
              </a:spcAft>
              <a:buClr>
                <a:schemeClr val="dk2"/>
              </a:buClr>
              <a:buSzPts val="2000"/>
              <a:buChar char="■"/>
            </a:pPr>
            <a:r>
              <a:rPr lang="en-US"/>
              <a:t>occur suddenly and 'out of the blue’</a:t>
            </a:r>
            <a:endParaRPr/>
          </a:p>
          <a:p>
            <a:pPr marL="384048" lvl="0" indent="-384048" algn="l" rtl="0">
              <a:lnSpc>
                <a:spcPct val="94000"/>
              </a:lnSpc>
              <a:spcBef>
                <a:spcPts val="1200"/>
              </a:spcBef>
              <a:spcAft>
                <a:spcPts val="0"/>
              </a:spcAft>
              <a:buClr>
                <a:schemeClr val="dk2"/>
              </a:buClr>
              <a:buSzPts val="2000"/>
              <a:buChar char="■"/>
            </a:pPr>
            <a:r>
              <a:rPr lang="en-US"/>
              <a:t>can occur without reason</a:t>
            </a:r>
            <a:endParaRPr/>
          </a:p>
          <a:p>
            <a:pPr marL="384048" lvl="0" indent="-384048" algn="l" rtl="0">
              <a:lnSpc>
                <a:spcPct val="94000"/>
              </a:lnSpc>
              <a:spcBef>
                <a:spcPts val="1200"/>
              </a:spcBef>
              <a:spcAft>
                <a:spcPts val="0"/>
              </a:spcAft>
              <a:buClr>
                <a:schemeClr val="dk2"/>
              </a:buClr>
              <a:buSzPts val="2000"/>
              <a:buChar char="■"/>
            </a:pPr>
            <a:r>
              <a:rPr lang="en-US"/>
              <a:t>just a few moments to hours</a:t>
            </a:r>
            <a:endParaRPr/>
          </a:p>
        </p:txBody>
      </p:sp>
      <p:sp>
        <p:nvSpPr>
          <p:cNvPr id="147" name="Google Shape;147;p22"/>
          <p:cNvSpPr txBox="1"/>
          <p:nvPr/>
        </p:nvSpPr>
        <p:spPr>
          <a:xfrm>
            <a:off x="6991350" y="1076325"/>
            <a:ext cx="4914900" cy="4705350"/>
          </a:xfrm>
          <a:prstGeom prst="rect">
            <a:avLst/>
          </a:prstGeom>
          <a:noFill/>
          <a:ln>
            <a:noFill/>
          </a:ln>
        </p:spPr>
        <p:txBody>
          <a:bodyPr spcFirstLastPara="1" wrap="square" lIns="91425" tIns="45700" rIns="91425" bIns="45700" numCol="2" anchor="t" anchorCtr="0">
            <a:noAutofit/>
          </a:bodyPr>
          <a:lstStyle/>
          <a:p>
            <a:pPr marL="384048" marR="0" lvl="0" indent="-384048" algn="l" rtl="0">
              <a:lnSpc>
                <a:spcPct val="94000"/>
              </a:lnSpc>
              <a:spcBef>
                <a:spcPts val="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racing heart</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lightheadedness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heart palpitations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sweating</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nervous stomach</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trembling</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intense feeling of doom and gloom</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feeling overwhelmed, like you are about to lose control, go crazy</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sudden and strong urge to escape</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heightened fear and apprehension</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increased stimulation</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pins and needles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throat tightness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muscle weakness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weak in the knees</a:t>
            </a:r>
            <a:endParaRPr dirty="0"/>
          </a:p>
          <a:p>
            <a:pPr marL="384048" marR="0" lvl="0" indent="-384048" algn="l" rtl="0">
              <a:lnSpc>
                <a:spcPct val="94000"/>
              </a:lnSpc>
              <a:spcBef>
                <a:spcPts val="1200"/>
              </a:spcBef>
              <a:spcAft>
                <a:spcPts val="0"/>
              </a:spcAft>
              <a:buClr>
                <a:schemeClr val="dk2"/>
              </a:buClr>
              <a:buSzPts val="1850"/>
              <a:buFont typeface="Source Sans Pro"/>
              <a:buChar char="■"/>
            </a:pPr>
            <a:r>
              <a:rPr lang="en-US" sz="1850" dirty="0">
                <a:solidFill>
                  <a:schemeClr val="dk2"/>
                </a:solidFill>
                <a:latin typeface="Source Sans Pro"/>
                <a:ea typeface="Source Sans Pro"/>
                <a:cs typeface="Source Sans Pro"/>
                <a:sym typeface="Source Sans Pro"/>
              </a:rPr>
              <a:t>super sensitive senses and nerves</a:t>
            </a:r>
            <a:endParaRPr dirty="0"/>
          </a:p>
        </p:txBody>
      </p:sp>
      <p:sp>
        <p:nvSpPr>
          <p:cNvPr id="148" name="Google Shape;148;p22"/>
          <p:cNvSpPr/>
          <p:nvPr/>
        </p:nvSpPr>
        <p:spPr>
          <a:xfrm>
            <a:off x="6162675" y="3105150"/>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body" idx="1"/>
          </p:nvPr>
        </p:nvSpPr>
        <p:spPr>
          <a:xfrm>
            <a:off x="1181100" y="1247775"/>
            <a:ext cx="4914900" cy="4705350"/>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b="1" u="sng"/>
              <a:t>Generalized Anxiety Disorder (GAD)</a:t>
            </a:r>
            <a:endParaRPr/>
          </a:p>
          <a:p>
            <a:pPr marL="0" lvl="0" indent="0" algn="l"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000"/>
              <a:buNone/>
            </a:pPr>
            <a:r>
              <a:rPr lang="en-US"/>
              <a:t>Generalized anxiety disorder doesn't mean your anxiety is worse than other types, but that you worry about more things and more often.</a:t>
            </a:r>
            <a:endParaRPr/>
          </a:p>
          <a:p>
            <a:pPr marL="384048" lvl="0" indent="-384048" algn="l" rtl="0">
              <a:lnSpc>
                <a:spcPct val="94000"/>
              </a:lnSpc>
              <a:spcBef>
                <a:spcPts val="1200"/>
              </a:spcBef>
              <a:spcAft>
                <a:spcPts val="0"/>
              </a:spcAft>
              <a:buClr>
                <a:schemeClr val="dk2"/>
              </a:buClr>
              <a:buSzPts val="2000"/>
              <a:buChar char="■"/>
            </a:pPr>
            <a:r>
              <a:rPr lang="en-US"/>
              <a:t>worry about many things</a:t>
            </a:r>
            <a:endParaRPr/>
          </a:p>
          <a:p>
            <a:pPr marL="384048" lvl="0" indent="-384048" algn="l" rtl="0">
              <a:lnSpc>
                <a:spcPct val="94000"/>
              </a:lnSpc>
              <a:spcBef>
                <a:spcPts val="1200"/>
              </a:spcBef>
              <a:spcAft>
                <a:spcPts val="0"/>
              </a:spcAft>
              <a:buClr>
                <a:schemeClr val="dk2"/>
              </a:buClr>
              <a:buSzPts val="2000"/>
              <a:buChar char="■"/>
            </a:pPr>
            <a:r>
              <a:rPr lang="en-US"/>
              <a:t>worry frequently</a:t>
            </a:r>
            <a:endParaRPr/>
          </a:p>
          <a:p>
            <a:pPr marL="384048" lvl="0" indent="-384048" algn="l" rtl="0">
              <a:lnSpc>
                <a:spcPct val="94000"/>
              </a:lnSpc>
              <a:spcBef>
                <a:spcPts val="1200"/>
              </a:spcBef>
              <a:spcAft>
                <a:spcPts val="0"/>
              </a:spcAft>
              <a:buClr>
                <a:schemeClr val="dk2"/>
              </a:buClr>
              <a:buSzPts val="2000"/>
              <a:buChar char="■"/>
            </a:pPr>
            <a:r>
              <a:rPr lang="en-US"/>
              <a:t>worry to a great degree</a:t>
            </a:r>
            <a:endParaRPr/>
          </a:p>
          <a:p>
            <a:pPr marL="384048" lvl="0" indent="-384048" algn="l" rtl="0">
              <a:lnSpc>
                <a:spcPct val="94000"/>
              </a:lnSpc>
              <a:spcBef>
                <a:spcPts val="1200"/>
              </a:spcBef>
              <a:spcAft>
                <a:spcPts val="0"/>
              </a:spcAft>
              <a:buClr>
                <a:schemeClr val="dk2"/>
              </a:buClr>
              <a:buSzPts val="2000"/>
              <a:buChar char="■"/>
            </a:pPr>
            <a:r>
              <a:rPr lang="en-US"/>
              <a:t>you haven't learned healthy ways of dealing with adversity, uncertainty, and risk</a:t>
            </a:r>
            <a:endParaRPr/>
          </a:p>
        </p:txBody>
      </p:sp>
      <p:sp>
        <p:nvSpPr>
          <p:cNvPr id="154" name="Google Shape;154;p23"/>
          <p:cNvSpPr txBox="1"/>
          <p:nvPr/>
        </p:nvSpPr>
        <p:spPr>
          <a:xfrm>
            <a:off x="6991350" y="1614487"/>
            <a:ext cx="4914900" cy="3971925"/>
          </a:xfrm>
          <a:prstGeom prst="rect">
            <a:avLst/>
          </a:prstGeom>
          <a:noFill/>
          <a:ln>
            <a:noFill/>
          </a:ln>
        </p:spPr>
        <p:txBody>
          <a:bodyPr spcFirstLastPara="1" wrap="square" lIns="91425" tIns="45700" rIns="91425" bIns="45700" anchor="t" anchorCtr="0">
            <a:noAutofit/>
          </a:bodyPr>
          <a:lstStyle/>
          <a:p>
            <a:pPr marL="384048" marR="0" lvl="0" indent="-384048" algn="l" rtl="0">
              <a:lnSpc>
                <a:spcPct val="94000"/>
              </a:lnSpc>
              <a:spcBef>
                <a:spcPts val="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a general feeling of uneasiness</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persistently being on alert for danger</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persistent worry</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an overly cautious approach to life</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a persistent feeling of being unsafe</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overly reactive to things that you perceive could be threatening</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many of the physical, psychological, and emotional symptoms of anxiety</a:t>
            </a:r>
            <a:endParaRPr/>
          </a:p>
        </p:txBody>
      </p:sp>
      <p:sp>
        <p:nvSpPr>
          <p:cNvPr id="155" name="Google Shape;155;p23"/>
          <p:cNvSpPr/>
          <p:nvPr/>
        </p:nvSpPr>
        <p:spPr>
          <a:xfrm>
            <a:off x="6162675" y="3276599"/>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body" idx="1"/>
          </p:nvPr>
        </p:nvSpPr>
        <p:spPr>
          <a:xfrm>
            <a:off x="1181100" y="1319212"/>
            <a:ext cx="4914900" cy="4219575"/>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b="1" u="sng"/>
              <a:t>Obsessive Compulsive Disorder (OCD)</a:t>
            </a:r>
            <a:endParaRPr/>
          </a:p>
          <a:p>
            <a:pPr marL="0" lvl="0" indent="0" algn="ctr"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000"/>
              <a:buNone/>
            </a:pPr>
            <a:r>
              <a:rPr lang="en-US"/>
              <a:t>If you do a certain ritual enough times, you'll be safe</a:t>
            </a:r>
            <a:endParaRPr/>
          </a:p>
          <a:p>
            <a:pPr marL="384048" lvl="0" indent="-384048" algn="l" rtl="0">
              <a:lnSpc>
                <a:spcPct val="94000"/>
              </a:lnSpc>
              <a:spcBef>
                <a:spcPts val="1200"/>
              </a:spcBef>
              <a:spcAft>
                <a:spcPts val="0"/>
              </a:spcAft>
              <a:buClr>
                <a:schemeClr val="dk2"/>
              </a:buClr>
              <a:buSzPts val="2000"/>
              <a:buChar char="■"/>
            </a:pPr>
            <a:r>
              <a:rPr lang="en-US"/>
              <a:t>unwanted thoughts and actions that seem difficult to impossible to stop</a:t>
            </a:r>
            <a:endParaRPr/>
          </a:p>
          <a:p>
            <a:pPr marL="384048" lvl="0" indent="-384048" algn="l" rtl="0">
              <a:lnSpc>
                <a:spcPct val="94000"/>
              </a:lnSpc>
              <a:spcBef>
                <a:spcPts val="1200"/>
              </a:spcBef>
              <a:spcAft>
                <a:spcPts val="0"/>
              </a:spcAft>
              <a:buClr>
                <a:schemeClr val="dk2"/>
              </a:buClr>
              <a:buSzPts val="2000"/>
              <a:buChar char="■"/>
            </a:pPr>
            <a:r>
              <a:rPr lang="en-US"/>
              <a:t>can't stop worrying or something bad will happen</a:t>
            </a:r>
            <a:endParaRPr/>
          </a:p>
          <a:p>
            <a:pPr marL="384048" lvl="0" indent="-384048" algn="l" rtl="0">
              <a:lnSpc>
                <a:spcPct val="94000"/>
              </a:lnSpc>
              <a:spcBef>
                <a:spcPts val="1200"/>
              </a:spcBef>
              <a:spcAft>
                <a:spcPts val="0"/>
              </a:spcAft>
              <a:buClr>
                <a:schemeClr val="dk2"/>
              </a:buClr>
              <a:buSzPts val="2000"/>
              <a:buChar char="■"/>
            </a:pPr>
            <a:r>
              <a:rPr lang="en-US"/>
              <a:t>you haven’t learned to make yourself feel safe 'on the inside’</a:t>
            </a:r>
            <a:endParaRPr/>
          </a:p>
          <a:p>
            <a:pPr marL="384048" lvl="0" indent="-384048" algn="l" rtl="0">
              <a:lnSpc>
                <a:spcPct val="94000"/>
              </a:lnSpc>
              <a:spcBef>
                <a:spcPts val="1200"/>
              </a:spcBef>
              <a:spcAft>
                <a:spcPts val="0"/>
              </a:spcAft>
              <a:buClr>
                <a:schemeClr val="dk2"/>
              </a:buClr>
              <a:buSzPts val="2000"/>
              <a:buChar char="■"/>
            </a:pPr>
            <a:r>
              <a:rPr lang="en-US"/>
              <a:t>an example of an unhealthy coping style</a:t>
            </a:r>
            <a:endParaRPr/>
          </a:p>
        </p:txBody>
      </p:sp>
      <p:sp>
        <p:nvSpPr>
          <p:cNvPr id="161" name="Google Shape;161;p24"/>
          <p:cNvSpPr txBox="1"/>
          <p:nvPr/>
        </p:nvSpPr>
        <p:spPr>
          <a:xfrm>
            <a:off x="7124700" y="1529378"/>
            <a:ext cx="4914900" cy="3799241"/>
          </a:xfrm>
          <a:prstGeom prst="rect">
            <a:avLst/>
          </a:prstGeom>
          <a:noFill/>
          <a:ln>
            <a:noFill/>
          </a:ln>
        </p:spPr>
        <p:txBody>
          <a:bodyPr spcFirstLastPara="1" wrap="square" lIns="91425" tIns="45700" rIns="91425" bIns="45700" anchor="t" anchorCtr="0">
            <a:noAutofit/>
          </a:bodyPr>
          <a:lstStyle/>
          <a:p>
            <a:pPr marL="384048" marR="0" lvl="0" indent="-384048" algn="l" rtl="0">
              <a:lnSpc>
                <a:spcPct val="94000"/>
              </a:lnSpc>
              <a:spcBef>
                <a:spcPts val="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relentless worry</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underlying fear</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an underlying sense of danger</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inability to self-soothe</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nervousness</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agitation</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sleep issues</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and many of anxiety's physiological, psychological, and emotional symptoms</a:t>
            </a:r>
            <a:endParaRPr dirty="0"/>
          </a:p>
        </p:txBody>
      </p:sp>
      <p:sp>
        <p:nvSpPr>
          <p:cNvPr id="162" name="Google Shape;162;p24"/>
          <p:cNvSpPr/>
          <p:nvPr/>
        </p:nvSpPr>
        <p:spPr>
          <a:xfrm>
            <a:off x="6229350" y="3105150"/>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body" idx="1"/>
          </p:nvPr>
        </p:nvSpPr>
        <p:spPr>
          <a:xfrm>
            <a:off x="1181100" y="1535904"/>
            <a:ext cx="4914900" cy="3786188"/>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b="1" u="sng"/>
              <a:t>Social Anxiety Disorder (SAD)</a:t>
            </a:r>
            <a:endParaRPr/>
          </a:p>
          <a:p>
            <a:pPr marL="0" lvl="0" indent="0" algn="ctr"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000"/>
              <a:buNone/>
            </a:pPr>
            <a:r>
              <a:rPr lang="en-US"/>
              <a:t>Generally struggle with self-esteem and self-worth issues. Social phobia is another term often used to describe social anxiety.</a:t>
            </a:r>
            <a:endParaRPr/>
          </a:p>
          <a:p>
            <a:pPr marL="384048" lvl="0" indent="-384048" algn="l" rtl="0">
              <a:lnSpc>
                <a:spcPct val="94000"/>
              </a:lnSpc>
              <a:spcBef>
                <a:spcPts val="1200"/>
              </a:spcBef>
              <a:spcAft>
                <a:spcPts val="0"/>
              </a:spcAft>
              <a:buClr>
                <a:schemeClr val="dk2"/>
              </a:buClr>
              <a:buSzPts val="2000"/>
              <a:buChar char="■"/>
            </a:pPr>
            <a:r>
              <a:rPr lang="en-US"/>
              <a:t>overly anxious in social situations</a:t>
            </a:r>
            <a:endParaRPr/>
          </a:p>
          <a:p>
            <a:pPr marL="384048" lvl="0" indent="-384048" algn="l" rtl="0">
              <a:lnSpc>
                <a:spcPct val="94000"/>
              </a:lnSpc>
              <a:spcBef>
                <a:spcPts val="1200"/>
              </a:spcBef>
              <a:spcAft>
                <a:spcPts val="0"/>
              </a:spcAft>
              <a:buClr>
                <a:schemeClr val="dk2"/>
              </a:buClr>
              <a:buSzPts val="2000"/>
              <a:buChar char="■"/>
            </a:pPr>
            <a:r>
              <a:rPr lang="en-US"/>
              <a:t>afraid of what people might think of them and/or how those people might react</a:t>
            </a:r>
            <a:endParaRPr/>
          </a:p>
          <a:p>
            <a:pPr marL="384048" lvl="0" indent="-384048" algn="l" rtl="0">
              <a:lnSpc>
                <a:spcPct val="94000"/>
              </a:lnSpc>
              <a:spcBef>
                <a:spcPts val="1200"/>
              </a:spcBef>
              <a:spcAft>
                <a:spcPts val="0"/>
              </a:spcAft>
              <a:buClr>
                <a:schemeClr val="dk2"/>
              </a:buClr>
              <a:buSzPts val="2000"/>
              <a:buChar char="■"/>
            </a:pPr>
            <a:r>
              <a:rPr lang="en-US"/>
              <a:t>fear of rejection</a:t>
            </a:r>
            <a:endParaRPr/>
          </a:p>
        </p:txBody>
      </p:sp>
      <p:sp>
        <p:nvSpPr>
          <p:cNvPr id="168" name="Google Shape;168;p25"/>
          <p:cNvSpPr txBox="1"/>
          <p:nvPr/>
        </p:nvSpPr>
        <p:spPr>
          <a:xfrm>
            <a:off x="6991350" y="1426366"/>
            <a:ext cx="4914900" cy="4005264"/>
          </a:xfrm>
          <a:prstGeom prst="rect">
            <a:avLst/>
          </a:prstGeom>
          <a:noFill/>
          <a:ln>
            <a:noFill/>
          </a:ln>
        </p:spPr>
        <p:txBody>
          <a:bodyPr spcFirstLastPara="1" wrap="square" lIns="91425" tIns="45700" rIns="91425" bIns="45700" anchor="t" anchorCtr="0">
            <a:noAutofit/>
          </a:bodyPr>
          <a:lstStyle/>
          <a:p>
            <a:pPr marL="384048" marR="0" lvl="0" indent="-384048" algn="l" rtl="0">
              <a:lnSpc>
                <a:spcPct val="94000"/>
              </a:lnSpc>
              <a:spcBef>
                <a:spcPts val="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nervousness around people who are deemed to be important</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overly concerned about what people think</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overly concerned about how people might react</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hyper sensitive to rejection</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overly sensitive to criticism</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overly critical of others</a:t>
            </a:r>
            <a:endParaRPr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and many of anxiety's physiological, psychological, and emotional symptoms</a:t>
            </a:r>
            <a:endParaRPr dirty="0"/>
          </a:p>
        </p:txBody>
      </p:sp>
      <p:sp>
        <p:nvSpPr>
          <p:cNvPr id="169" name="Google Shape;169;p25"/>
          <p:cNvSpPr/>
          <p:nvPr/>
        </p:nvSpPr>
        <p:spPr>
          <a:xfrm>
            <a:off x="6229350" y="3105148"/>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1181100" y="1129900"/>
            <a:ext cx="4914900" cy="4598196"/>
          </a:xfrm>
          <a:prstGeom prst="rect">
            <a:avLst/>
          </a:prstGeom>
          <a:noFill/>
          <a:ln>
            <a:noFill/>
          </a:ln>
        </p:spPr>
        <p:txBody>
          <a:bodyPr spcFirstLastPara="1" wrap="square" lIns="91425" tIns="45700" rIns="91425" bIns="45700" anchor="t" anchorCtr="0">
            <a:noAutofit/>
          </a:bodyPr>
          <a:lstStyle/>
          <a:p>
            <a:pPr marL="0" lvl="0" indent="0" algn="ctr" rtl="0">
              <a:lnSpc>
                <a:spcPct val="84000"/>
              </a:lnSpc>
              <a:spcBef>
                <a:spcPts val="0"/>
              </a:spcBef>
              <a:spcAft>
                <a:spcPts val="0"/>
              </a:spcAft>
              <a:buClr>
                <a:schemeClr val="dk2"/>
              </a:buClr>
              <a:buSzPts val="2000"/>
              <a:buNone/>
            </a:pPr>
            <a:r>
              <a:rPr lang="en-US" b="1" u="sng" dirty="0"/>
              <a:t>Post Traumatic Stress Disorder (PTSD)</a:t>
            </a:r>
            <a:endParaRPr dirty="0"/>
          </a:p>
          <a:p>
            <a:pPr marL="0" lvl="0" indent="0" algn="ctr" rtl="0">
              <a:lnSpc>
                <a:spcPct val="84000"/>
              </a:lnSpc>
              <a:spcBef>
                <a:spcPts val="1200"/>
              </a:spcBef>
              <a:spcAft>
                <a:spcPts val="0"/>
              </a:spcAft>
              <a:buClr>
                <a:schemeClr val="dk2"/>
              </a:buClr>
              <a:buSzPts val="2000"/>
              <a:buNone/>
            </a:pPr>
            <a:endParaRPr dirty="0"/>
          </a:p>
          <a:p>
            <a:pPr marL="0" lvl="0" indent="0" algn="ctr" rtl="0">
              <a:lnSpc>
                <a:spcPct val="84000"/>
              </a:lnSpc>
              <a:spcBef>
                <a:spcPts val="1200"/>
              </a:spcBef>
              <a:spcAft>
                <a:spcPts val="0"/>
              </a:spcAft>
              <a:buClr>
                <a:schemeClr val="dk2"/>
              </a:buClr>
              <a:buSzPts val="2000"/>
              <a:buNone/>
            </a:pPr>
            <a:r>
              <a:rPr lang="en-US" dirty="0"/>
              <a:t>Some people say that having PTSD is similar to having panic attacks 24/7 and feeling there is nothing you can do to stop them.</a:t>
            </a:r>
            <a:endParaRPr dirty="0"/>
          </a:p>
          <a:p>
            <a:pPr marL="384048" lvl="0" indent="-384048" algn="l" rtl="0">
              <a:lnSpc>
                <a:spcPct val="84000"/>
              </a:lnSpc>
              <a:spcBef>
                <a:spcPts val="1200"/>
              </a:spcBef>
              <a:spcAft>
                <a:spcPts val="0"/>
              </a:spcAft>
              <a:buClr>
                <a:schemeClr val="dk2"/>
              </a:buClr>
              <a:buSzPts val="2000"/>
              <a:buChar char="■"/>
            </a:pPr>
            <a:r>
              <a:rPr lang="en-US" dirty="0"/>
              <a:t>uncontrollable anxious reactions and symptoms</a:t>
            </a:r>
            <a:endParaRPr dirty="0"/>
          </a:p>
          <a:p>
            <a:pPr marL="384048" lvl="0" indent="-384048" algn="l" rtl="0">
              <a:lnSpc>
                <a:spcPct val="84000"/>
              </a:lnSpc>
              <a:spcBef>
                <a:spcPts val="1200"/>
              </a:spcBef>
              <a:spcAft>
                <a:spcPts val="0"/>
              </a:spcAft>
              <a:buClr>
                <a:schemeClr val="dk2"/>
              </a:buClr>
              <a:buSzPts val="2000"/>
              <a:buChar char="■"/>
            </a:pPr>
            <a:r>
              <a:rPr lang="en-US" dirty="0"/>
              <a:t>strong anxious and distressing reactions to a past traumatic event</a:t>
            </a:r>
            <a:endParaRPr dirty="0"/>
          </a:p>
          <a:p>
            <a:pPr marL="384048" lvl="0" indent="-384048" algn="l" rtl="0">
              <a:lnSpc>
                <a:spcPct val="84000"/>
              </a:lnSpc>
              <a:spcBef>
                <a:spcPts val="1200"/>
              </a:spcBef>
              <a:spcAft>
                <a:spcPts val="0"/>
              </a:spcAft>
              <a:buClr>
                <a:schemeClr val="dk2"/>
              </a:buClr>
              <a:buSzPts val="2000"/>
              <a:buChar char="■"/>
            </a:pPr>
            <a:r>
              <a:rPr lang="en-US" dirty="0"/>
              <a:t>feel helpless to eliminate the negative memories, flashbacks, nightmares, night terrors and the strong reactions and symptoms that accompany them</a:t>
            </a:r>
            <a:endParaRPr dirty="0"/>
          </a:p>
        </p:txBody>
      </p:sp>
      <p:sp>
        <p:nvSpPr>
          <p:cNvPr id="175" name="Google Shape;175;p26"/>
          <p:cNvSpPr txBox="1"/>
          <p:nvPr/>
        </p:nvSpPr>
        <p:spPr>
          <a:xfrm>
            <a:off x="7124700" y="605311"/>
            <a:ext cx="4914900" cy="5647373"/>
          </a:xfrm>
          <a:prstGeom prst="rect">
            <a:avLst/>
          </a:prstGeom>
          <a:noFill/>
          <a:ln>
            <a:noFill/>
          </a:ln>
        </p:spPr>
        <p:txBody>
          <a:bodyPr spcFirstLastPara="1" wrap="square" lIns="91425" tIns="45700" rIns="91425" bIns="45700" numCol="2" anchor="t" anchorCtr="0">
            <a:noAutofit/>
          </a:bodyPr>
          <a:lstStyle/>
          <a:p>
            <a:pPr marL="384048" marR="0" lvl="0" indent="-384048" algn="l" rtl="0">
              <a:lnSpc>
                <a:spcPct val="94000"/>
              </a:lnSpc>
              <a:spcBef>
                <a:spcPts val="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reoccurring memories, flashbacks, and nightmares that seem unstoppable</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on going anxiety and worry</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underlying fear and trepidation</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persistently feeling unsafe and at risk</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avoiding situations that remind you of the event</a:t>
            </a:r>
          </a:p>
          <a:p>
            <a:pPr marR="0" lvl="0" algn="l" rtl="0">
              <a:lnSpc>
                <a:spcPct val="94000"/>
              </a:lnSpc>
              <a:spcBef>
                <a:spcPts val="1200"/>
              </a:spcBef>
              <a:spcAft>
                <a:spcPts val="0"/>
              </a:spcAft>
              <a:buClr>
                <a:schemeClr val="dk2"/>
              </a:buClr>
              <a:buSzPts val="2000"/>
            </a:pP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avoiding situations that are associated with reminders and the event itself</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overly vigilant in uncertain situations</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avoiding others</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 persistent internal struggle</a:t>
            </a:r>
            <a:endParaRPr sz="2000" dirty="0"/>
          </a:p>
          <a:p>
            <a:pPr marL="384048" marR="0" lvl="0" indent="-384048" algn="l" rtl="0">
              <a:lnSpc>
                <a:spcPct val="94000"/>
              </a:lnSpc>
              <a:spcBef>
                <a:spcPts val="1200"/>
              </a:spcBef>
              <a:spcAft>
                <a:spcPts val="0"/>
              </a:spcAft>
              <a:buClr>
                <a:schemeClr val="dk2"/>
              </a:buClr>
              <a:buSzPts val="2000"/>
              <a:buFont typeface="Source Sans Pro"/>
              <a:buChar char="■"/>
            </a:pPr>
            <a:r>
              <a:rPr lang="en-US" sz="2000" dirty="0">
                <a:solidFill>
                  <a:schemeClr val="dk2"/>
                </a:solidFill>
                <a:latin typeface="Source Sans Pro"/>
                <a:ea typeface="Source Sans Pro"/>
                <a:cs typeface="Source Sans Pro"/>
                <a:sym typeface="Source Sans Pro"/>
              </a:rPr>
              <a:t>and many of anxiety's physiological, psychological, and emotional symptoms</a:t>
            </a:r>
            <a:endParaRPr sz="2000" dirty="0"/>
          </a:p>
        </p:txBody>
      </p:sp>
      <p:sp>
        <p:nvSpPr>
          <p:cNvPr id="176" name="Google Shape;176;p26"/>
          <p:cNvSpPr/>
          <p:nvPr/>
        </p:nvSpPr>
        <p:spPr>
          <a:xfrm>
            <a:off x="6229350" y="3105148"/>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body" idx="1"/>
          </p:nvPr>
        </p:nvSpPr>
        <p:spPr>
          <a:xfrm>
            <a:off x="1181100" y="1535904"/>
            <a:ext cx="4914900" cy="3786188"/>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b="1" u="sng"/>
              <a:t>Phobias</a:t>
            </a:r>
            <a:endParaRPr/>
          </a:p>
          <a:p>
            <a:pPr marL="0" lvl="0" indent="0" algn="ctr"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000"/>
              <a:buNone/>
            </a:pPr>
            <a:r>
              <a:rPr lang="en-US"/>
              <a:t>Extreme fears that seem unusually strong and encompassing.</a:t>
            </a:r>
            <a:endParaRPr/>
          </a:p>
          <a:p>
            <a:pPr marL="384048" lvl="0" indent="-384048" algn="l" rtl="0">
              <a:lnSpc>
                <a:spcPct val="94000"/>
              </a:lnSpc>
              <a:spcBef>
                <a:spcPts val="1200"/>
              </a:spcBef>
              <a:spcAft>
                <a:spcPts val="0"/>
              </a:spcAft>
              <a:buClr>
                <a:schemeClr val="dk2"/>
              </a:buClr>
              <a:buSzPts val="2000"/>
              <a:buChar char="■"/>
            </a:pPr>
            <a:r>
              <a:rPr lang="en-US"/>
              <a:t>fear of heights</a:t>
            </a:r>
            <a:endParaRPr/>
          </a:p>
          <a:p>
            <a:pPr marL="384048" lvl="0" indent="-384048" algn="l" rtl="0">
              <a:lnSpc>
                <a:spcPct val="94000"/>
              </a:lnSpc>
              <a:spcBef>
                <a:spcPts val="1200"/>
              </a:spcBef>
              <a:spcAft>
                <a:spcPts val="0"/>
              </a:spcAft>
              <a:buClr>
                <a:schemeClr val="dk2"/>
              </a:buClr>
              <a:buSzPts val="2000"/>
              <a:buChar char="■"/>
            </a:pPr>
            <a:r>
              <a:rPr lang="en-US"/>
              <a:t>fear of small spaces</a:t>
            </a:r>
            <a:endParaRPr/>
          </a:p>
          <a:p>
            <a:pPr marL="384048" lvl="0" indent="-384048" algn="l" rtl="0">
              <a:lnSpc>
                <a:spcPct val="94000"/>
              </a:lnSpc>
              <a:spcBef>
                <a:spcPts val="1200"/>
              </a:spcBef>
              <a:spcAft>
                <a:spcPts val="0"/>
              </a:spcAft>
              <a:buClr>
                <a:schemeClr val="dk2"/>
              </a:buClr>
              <a:buSzPts val="2000"/>
              <a:buChar char="■"/>
            </a:pPr>
            <a:r>
              <a:rPr lang="en-US"/>
              <a:t>fear of dogs</a:t>
            </a:r>
            <a:endParaRPr/>
          </a:p>
          <a:p>
            <a:pPr marL="384048" lvl="0" indent="-384048" algn="l" rtl="0">
              <a:lnSpc>
                <a:spcPct val="94000"/>
              </a:lnSpc>
              <a:spcBef>
                <a:spcPts val="1200"/>
              </a:spcBef>
              <a:spcAft>
                <a:spcPts val="0"/>
              </a:spcAft>
              <a:buClr>
                <a:schemeClr val="dk2"/>
              </a:buClr>
              <a:buSzPts val="2000"/>
              <a:buChar char="■"/>
            </a:pPr>
            <a:r>
              <a:rPr lang="en-US"/>
              <a:t>fear of snakes, spiders</a:t>
            </a:r>
            <a:endParaRPr/>
          </a:p>
          <a:p>
            <a:pPr marL="384048" lvl="0" indent="-384048" algn="l" rtl="0">
              <a:lnSpc>
                <a:spcPct val="94000"/>
              </a:lnSpc>
              <a:spcBef>
                <a:spcPts val="1200"/>
              </a:spcBef>
              <a:spcAft>
                <a:spcPts val="0"/>
              </a:spcAft>
              <a:buClr>
                <a:schemeClr val="dk2"/>
              </a:buClr>
              <a:buSzPts val="2000"/>
              <a:buChar char="■"/>
            </a:pPr>
            <a:r>
              <a:rPr lang="en-US"/>
              <a:t>fear of being trapped</a:t>
            </a:r>
            <a:endParaRPr/>
          </a:p>
        </p:txBody>
      </p:sp>
      <p:sp>
        <p:nvSpPr>
          <p:cNvPr id="182" name="Google Shape;182;p27"/>
          <p:cNvSpPr txBox="1"/>
          <p:nvPr/>
        </p:nvSpPr>
        <p:spPr>
          <a:xfrm>
            <a:off x="6991350" y="1846656"/>
            <a:ext cx="4914900" cy="3164684"/>
          </a:xfrm>
          <a:prstGeom prst="rect">
            <a:avLst/>
          </a:prstGeom>
          <a:noFill/>
          <a:ln>
            <a:noFill/>
          </a:ln>
        </p:spPr>
        <p:txBody>
          <a:bodyPr spcFirstLastPara="1" wrap="square" lIns="91425" tIns="45700" rIns="91425" bIns="45700" anchor="t" anchorCtr="0">
            <a:noAutofit/>
          </a:bodyPr>
          <a:lstStyle/>
          <a:p>
            <a:pPr marL="384048" marR="0" lvl="0" indent="-384048" algn="l" rtl="0">
              <a:lnSpc>
                <a:spcPct val="94000"/>
              </a:lnSpc>
              <a:spcBef>
                <a:spcPts val="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overly afraid of a person, object, situation, or circumstance</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heightened sense of danger near your feared subject</a:t>
            </a:r>
            <a:endParaRPr/>
          </a:p>
          <a:p>
            <a:pPr marL="384048" marR="0" lvl="0" indent="-257048" algn="l" rtl="0">
              <a:lnSpc>
                <a:spcPct val="94000"/>
              </a:lnSpc>
              <a:spcBef>
                <a:spcPts val="1200"/>
              </a:spcBef>
              <a:spcAft>
                <a:spcPts val="0"/>
              </a:spcAft>
              <a:buClr>
                <a:schemeClr val="dk2"/>
              </a:buClr>
              <a:buSzPts val="2000"/>
              <a:buFont typeface="Source Sans Pro"/>
              <a:buNone/>
            </a:pPr>
            <a:endParaRPr sz="2000">
              <a:solidFill>
                <a:schemeClr val="dk2"/>
              </a:solidFill>
              <a:latin typeface="Source Sans Pro"/>
              <a:ea typeface="Source Sans Pro"/>
              <a:cs typeface="Source Sans Pro"/>
              <a:sym typeface="Source Sans Pro"/>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persistent worry and/or concern about your feared subject</a:t>
            </a:r>
            <a:endParaRPr/>
          </a:p>
          <a:p>
            <a:pPr marL="384048" marR="0" lvl="0" indent="-384048" algn="l" rtl="0">
              <a:lnSpc>
                <a:spcPct val="94000"/>
              </a:lnSpc>
              <a:spcBef>
                <a:spcPts val="1200"/>
              </a:spcBef>
              <a:spcAft>
                <a:spcPts val="0"/>
              </a:spcAft>
              <a:buClr>
                <a:schemeClr val="dk2"/>
              </a:buClr>
              <a:buSzPts val="2000"/>
              <a:buFont typeface="Source Sans Pro"/>
              <a:buChar char="■"/>
            </a:pPr>
            <a:r>
              <a:rPr lang="en-US" sz="2000">
                <a:solidFill>
                  <a:schemeClr val="dk2"/>
                </a:solidFill>
                <a:latin typeface="Source Sans Pro"/>
                <a:ea typeface="Source Sans Pro"/>
                <a:cs typeface="Source Sans Pro"/>
                <a:sym typeface="Source Sans Pro"/>
              </a:rPr>
              <a:t>and many of anxiety's physiological, psychological, and emotional symptoms</a:t>
            </a:r>
            <a:endParaRPr/>
          </a:p>
        </p:txBody>
      </p:sp>
      <p:sp>
        <p:nvSpPr>
          <p:cNvPr id="183" name="Google Shape;183;p27"/>
          <p:cNvSpPr/>
          <p:nvPr/>
        </p:nvSpPr>
        <p:spPr>
          <a:xfrm>
            <a:off x="6229350" y="3105148"/>
            <a:ext cx="762000" cy="647700"/>
          </a:xfrm>
          <a:prstGeom prst="rightArrow">
            <a:avLst>
              <a:gd name="adj1" fmla="val 50000"/>
              <a:gd name="adj2" fmla="val 50000"/>
            </a:avLst>
          </a:prstGeom>
          <a:solidFill>
            <a:schemeClr val="accent1"/>
          </a:solidFill>
          <a:ln w="34925" cap="flat" cmpd="sng">
            <a:solidFill>
              <a:srgbClr val="B191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8"/>
          <p:cNvPicPr preferRelativeResize="0">
            <a:picLocks noGrp="1"/>
          </p:cNvPicPr>
          <p:nvPr>
            <p:ph type="body" idx="1"/>
          </p:nvPr>
        </p:nvPicPr>
        <p:blipFill rotWithShape="1">
          <a:blip r:embed="rId3">
            <a:alphaModFix/>
          </a:blip>
          <a:srcRect/>
          <a:stretch/>
        </p:blipFill>
        <p:spPr>
          <a:xfrm>
            <a:off x="3257550" y="190500"/>
            <a:ext cx="6477000" cy="64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ctrTitle"/>
          </p:nvPr>
        </p:nvSpPr>
        <p:spPr>
          <a:xfrm>
            <a:off x="1915385" y="2379887"/>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PROBLEMS PEOPLE MUST DEAL WITH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body" idx="1"/>
          </p:nvPr>
        </p:nvSpPr>
        <p:spPr>
          <a:xfrm>
            <a:off x="1562100" y="1638300"/>
            <a:ext cx="9963150" cy="3581400"/>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u="sng" dirty="0"/>
              <a:t>Decreased ability of doing daily basics</a:t>
            </a:r>
            <a:endParaRPr dirty="0"/>
          </a:p>
          <a:p>
            <a:pPr marL="0" lvl="0" indent="0" algn="ctr" rtl="0">
              <a:lnSpc>
                <a:spcPct val="94000"/>
              </a:lnSpc>
              <a:spcBef>
                <a:spcPts val="1200"/>
              </a:spcBef>
              <a:spcAft>
                <a:spcPts val="0"/>
              </a:spcAft>
              <a:buClr>
                <a:schemeClr val="dk2"/>
              </a:buClr>
              <a:buSzPts val="2000"/>
              <a:buNone/>
            </a:pPr>
            <a:r>
              <a:rPr lang="en-US" u="sng" dirty="0"/>
              <a:t>Can’t go to work/university/school</a:t>
            </a:r>
            <a:endParaRPr dirty="0"/>
          </a:p>
          <a:p>
            <a:pPr marL="0" lvl="0" indent="0" algn="ctr" rtl="0">
              <a:lnSpc>
                <a:spcPct val="94000"/>
              </a:lnSpc>
              <a:spcBef>
                <a:spcPts val="1200"/>
              </a:spcBef>
              <a:spcAft>
                <a:spcPts val="0"/>
              </a:spcAft>
              <a:buClr>
                <a:schemeClr val="dk2"/>
              </a:buClr>
              <a:buSzPts val="2000"/>
              <a:buNone/>
            </a:pPr>
            <a:r>
              <a:rPr lang="en-US" u="sng" dirty="0"/>
              <a:t>Not wanting to leave the house</a:t>
            </a:r>
            <a:endParaRPr dirty="0"/>
          </a:p>
          <a:p>
            <a:pPr marL="0" lvl="0" indent="0" algn="ctr" rtl="0">
              <a:lnSpc>
                <a:spcPct val="94000"/>
              </a:lnSpc>
              <a:spcBef>
                <a:spcPts val="1200"/>
              </a:spcBef>
              <a:spcAft>
                <a:spcPts val="0"/>
              </a:spcAft>
              <a:buClr>
                <a:schemeClr val="dk2"/>
              </a:buClr>
              <a:buSzPts val="2000"/>
              <a:buNone/>
            </a:pPr>
            <a:r>
              <a:rPr lang="en-US" u="sng" dirty="0"/>
              <a:t>Trying to avoid groups of people and closing yourself in</a:t>
            </a:r>
            <a:endParaRPr dirty="0"/>
          </a:p>
          <a:p>
            <a:pPr marL="0" lvl="0" indent="0" algn="l" rtl="0">
              <a:lnSpc>
                <a:spcPct val="94000"/>
              </a:lnSpc>
              <a:spcBef>
                <a:spcPts val="1200"/>
              </a:spcBef>
              <a:spcAft>
                <a:spcPts val="0"/>
              </a:spcAft>
              <a:buClr>
                <a:schemeClr val="dk2"/>
              </a:buClr>
              <a:buSzPts val="2000"/>
              <a:buNone/>
            </a:pPr>
            <a:endParaRPr dirty="0"/>
          </a:p>
          <a:p>
            <a:pPr marL="0" lvl="0" indent="0" algn="ctr" rtl="0">
              <a:lnSpc>
                <a:spcPct val="94000"/>
              </a:lnSpc>
              <a:spcBef>
                <a:spcPts val="1200"/>
              </a:spcBef>
              <a:spcAft>
                <a:spcPts val="0"/>
              </a:spcAft>
              <a:buClr>
                <a:schemeClr val="dk2"/>
              </a:buClr>
              <a:buSzPts val="2000"/>
              <a:buNone/>
            </a:pPr>
            <a:r>
              <a:rPr lang="en-US" dirty="0"/>
              <a:t>At least 1:30 people worldwide suffer from it. Women have doubled the risk to develop anxiety than men. Usually those who suffer from this often suffer from other mental health conditions. Depression goes alongside anxiety (they go hand in hand with each other).</a:t>
            </a:r>
            <a:endParaRPr dirty="0"/>
          </a:p>
          <a:p>
            <a:pPr marL="0" lvl="0" indent="0" algn="l" rtl="0">
              <a:lnSpc>
                <a:spcPct val="94000"/>
              </a:lnSpc>
              <a:spcBef>
                <a:spcPts val="1200"/>
              </a:spcBef>
              <a:spcAft>
                <a:spcPts val="0"/>
              </a:spcAft>
              <a:buClr>
                <a:schemeClr val="dk2"/>
              </a:buClr>
              <a:buSzPts val="20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xEl>
                                              <p:pRg st="5" end="5"/>
                                            </p:txEl>
                                          </p:spTgt>
                                        </p:tgtEl>
                                        <p:attrNameLst>
                                          <p:attrName>style.visibility</p:attrName>
                                        </p:attrNameLst>
                                      </p:cBhvr>
                                      <p:to>
                                        <p:strVal val="visible"/>
                                      </p:to>
                                    </p:set>
                                    <p:animEffect transition="in" filter="fade">
                                      <p:cBhvr>
                                        <p:cTn id="7" dur="500"/>
                                        <p:tgtEl>
                                          <p:spTgt spid="1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ctrTitle"/>
          </p:nvPr>
        </p:nvSpPr>
        <p:spPr>
          <a:xfrm>
            <a:off x="1915385" y="2379887"/>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ANXIETY LEADS TO WEIRD THINGS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1915385" y="2794395"/>
            <a:ext cx="8361229" cy="1269210"/>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u="sng" dirty="0"/>
              <a:t>ANXIETY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body" idx="1"/>
          </p:nvPr>
        </p:nvSpPr>
        <p:spPr>
          <a:xfrm>
            <a:off x="1409700" y="1538287"/>
            <a:ext cx="10248900" cy="3781425"/>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a:t>Sweaty palms, nail biting, going back and forth in the room</a:t>
            </a:r>
            <a:endParaRPr/>
          </a:p>
          <a:p>
            <a:pPr marL="384048" lvl="0" indent="-384048" algn="l" rtl="0">
              <a:lnSpc>
                <a:spcPct val="94000"/>
              </a:lnSpc>
              <a:spcBef>
                <a:spcPts val="1200"/>
              </a:spcBef>
              <a:spcAft>
                <a:spcPts val="0"/>
              </a:spcAft>
              <a:buClr>
                <a:schemeClr val="dk2"/>
              </a:buClr>
              <a:buSzPts val="2000"/>
              <a:buChar char="■"/>
            </a:pPr>
            <a:r>
              <a:rPr lang="en-US"/>
              <a:t>Ice cold hands and feet (body enters in the fight mode trying to help you to survive)</a:t>
            </a:r>
            <a:endParaRPr/>
          </a:p>
          <a:p>
            <a:pPr marL="384048" lvl="0" indent="-384048" algn="l" rtl="0">
              <a:lnSpc>
                <a:spcPct val="94000"/>
              </a:lnSpc>
              <a:spcBef>
                <a:spcPts val="1200"/>
              </a:spcBef>
              <a:spcAft>
                <a:spcPts val="0"/>
              </a:spcAft>
              <a:buClr>
                <a:schemeClr val="dk2"/>
              </a:buClr>
              <a:buSzPts val="2000"/>
              <a:buChar char="■"/>
            </a:pPr>
            <a:r>
              <a:rPr lang="en-US"/>
              <a:t>Gas problems and frequent urination, eat and drink too quickly (muscle tense up)</a:t>
            </a:r>
            <a:endParaRPr/>
          </a:p>
          <a:p>
            <a:pPr marL="384048" lvl="0" indent="-384048" algn="l" rtl="0">
              <a:lnSpc>
                <a:spcPct val="94000"/>
              </a:lnSpc>
              <a:spcBef>
                <a:spcPts val="1200"/>
              </a:spcBef>
              <a:spcAft>
                <a:spcPts val="0"/>
              </a:spcAft>
              <a:buClr>
                <a:schemeClr val="dk2"/>
              </a:buClr>
              <a:buSzPts val="2000"/>
              <a:buChar char="■"/>
            </a:pPr>
            <a:r>
              <a:rPr lang="en-US"/>
              <a:t>Breath more rapidly than a normal person and as a result you yawn a lot (brain tricked for more oxygen)</a:t>
            </a:r>
            <a:endParaRPr/>
          </a:p>
          <a:p>
            <a:pPr marL="384048" lvl="0" indent="-384048" algn="l" rtl="0">
              <a:lnSpc>
                <a:spcPct val="94000"/>
              </a:lnSpc>
              <a:spcBef>
                <a:spcPts val="1200"/>
              </a:spcBef>
              <a:spcAft>
                <a:spcPts val="0"/>
              </a:spcAft>
              <a:buClr>
                <a:schemeClr val="dk2"/>
              </a:buClr>
              <a:buSzPts val="2000"/>
              <a:buChar char="■"/>
            </a:pPr>
            <a:r>
              <a:rPr lang="en-US"/>
              <a:t>Rashes on the skin (itches metaphorically and physically)</a:t>
            </a:r>
            <a:endParaRPr/>
          </a:p>
          <a:p>
            <a:pPr marL="384048" lvl="0" indent="-384048" algn="l" rtl="0">
              <a:lnSpc>
                <a:spcPct val="94000"/>
              </a:lnSpc>
              <a:spcBef>
                <a:spcPts val="1200"/>
              </a:spcBef>
              <a:spcAft>
                <a:spcPts val="0"/>
              </a:spcAft>
              <a:buClr>
                <a:schemeClr val="dk2"/>
              </a:buClr>
              <a:buSzPts val="2000"/>
              <a:buChar char="■"/>
            </a:pPr>
            <a:r>
              <a:rPr lang="en-US"/>
              <a:t>The need of space out, trouble concentrating (too overwhelming, everything seems unreal)</a:t>
            </a:r>
            <a:endParaRPr/>
          </a:p>
          <a:p>
            <a:pPr marL="384048" lvl="0" indent="-384048" algn="l" rtl="0">
              <a:lnSpc>
                <a:spcPct val="94000"/>
              </a:lnSpc>
              <a:spcBef>
                <a:spcPts val="1200"/>
              </a:spcBef>
              <a:spcAft>
                <a:spcPts val="0"/>
              </a:spcAft>
              <a:buClr>
                <a:schemeClr val="dk2"/>
              </a:buClr>
              <a:buSzPts val="2000"/>
              <a:buChar char="■"/>
            </a:pPr>
            <a:r>
              <a:rPr lang="en-US"/>
              <a:t>Hear phantom rings (anticipating events and having the feeling that is happening)</a:t>
            </a:r>
            <a:endParaRPr/>
          </a:p>
          <a:p>
            <a:pPr marL="384048" lvl="0" indent="-384048" algn="l" rtl="0">
              <a:lnSpc>
                <a:spcPct val="94000"/>
              </a:lnSpc>
              <a:spcBef>
                <a:spcPts val="1200"/>
              </a:spcBef>
              <a:spcAft>
                <a:spcPts val="0"/>
              </a:spcAft>
              <a:buClr>
                <a:schemeClr val="dk2"/>
              </a:buClr>
              <a:buSzPts val="2000"/>
              <a:buChar char="■"/>
            </a:pPr>
            <a:r>
              <a:rPr lang="en-US"/>
              <a:t>Strong attachments for those in relationships (even to family members)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1504950" y="619125"/>
            <a:ext cx="10210800" cy="74295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Things People Do When They Have Anxiety</a:t>
            </a:r>
            <a:endParaRPr/>
          </a:p>
        </p:txBody>
      </p:sp>
      <p:sp>
        <p:nvSpPr>
          <p:cNvPr id="214" name="Google Shape;214;p33"/>
          <p:cNvSpPr txBox="1">
            <a:spLocks noGrp="1"/>
          </p:cNvSpPr>
          <p:nvPr>
            <p:ph type="body" idx="1"/>
          </p:nvPr>
        </p:nvSpPr>
        <p:spPr>
          <a:xfrm>
            <a:off x="1905000" y="1362075"/>
            <a:ext cx="9410700" cy="4295776"/>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i="1" dirty="0"/>
              <a:t>It is more than feeling nervous, excessive worry or fear…</a:t>
            </a:r>
            <a:endParaRPr dirty="0"/>
          </a:p>
          <a:p>
            <a:pPr marL="384048" lvl="0" indent="-257048" algn="l" rtl="0">
              <a:lnSpc>
                <a:spcPct val="94000"/>
              </a:lnSpc>
              <a:spcBef>
                <a:spcPts val="1200"/>
              </a:spcBef>
              <a:spcAft>
                <a:spcPts val="0"/>
              </a:spcAft>
              <a:buClr>
                <a:schemeClr val="dk2"/>
              </a:buClr>
              <a:buSzPts val="2000"/>
              <a:buNone/>
            </a:pPr>
            <a:endParaRPr dirty="0"/>
          </a:p>
          <a:p>
            <a:pPr marL="384048" lvl="0" indent="-257048" algn="l" rtl="0">
              <a:lnSpc>
                <a:spcPct val="94000"/>
              </a:lnSpc>
              <a:spcBef>
                <a:spcPts val="1200"/>
              </a:spcBef>
              <a:spcAft>
                <a:spcPts val="0"/>
              </a:spcAft>
              <a:buClr>
                <a:schemeClr val="dk2"/>
              </a:buClr>
              <a:buSzPts val="2000"/>
              <a:buNone/>
            </a:pPr>
            <a:endParaRPr dirty="0"/>
          </a:p>
          <a:p>
            <a:pPr marL="384048" lvl="0" indent="-384048" algn="l" rtl="0">
              <a:lnSpc>
                <a:spcPct val="94000"/>
              </a:lnSpc>
              <a:spcBef>
                <a:spcPts val="1200"/>
              </a:spcBef>
              <a:spcAft>
                <a:spcPts val="0"/>
              </a:spcAft>
              <a:buClr>
                <a:schemeClr val="dk2"/>
              </a:buClr>
              <a:buSzPts val="2000"/>
              <a:buChar char="■"/>
            </a:pPr>
            <a:r>
              <a:rPr lang="en-US" dirty="0"/>
              <a:t>They like to </a:t>
            </a:r>
            <a:r>
              <a:rPr lang="en-US" u="sng" dirty="0"/>
              <a:t>disappear without notice</a:t>
            </a:r>
            <a:r>
              <a:rPr lang="en-US" dirty="0"/>
              <a:t>, no matter where they are, so they can recollect themselves.</a:t>
            </a:r>
            <a:endParaRPr dirty="0"/>
          </a:p>
          <a:p>
            <a:pPr marL="384048" lvl="0" indent="-384048" algn="l" rtl="0">
              <a:lnSpc>
                <a:spcPct val="94000"/>
              </a:lnSpc>
              <a:spcBef>
                <a:spcPts val="1200"/>
              </a:spcBef>
              <a:spcAft>
                <a:spcPts val="0"/>
              </a:spcAft>
              <a:buClr>
                <a:schemeClr val="dk2"/>
              </a:buClr>
              <a:buSzPts val="2000"/>
              <a:buChar char="■"/>
            </a:pPr>
            <a:r>
              <a:rPr lang="en-US" dirty="0"/>
              <a:t>They </a:t>
            </a:r>
            <a:r>
              <a:rPr lang="en-US" u="sng" dirty="0"/>
              <a:t>freak over the time it takes for someone to respond</a:t>
            </a:r>
            <a:r>
              <a:rPr lang="en-US" dirty="0"/>
              <a:t> (over a message) and start thinking that it was actually something that they’ve said (“Was it rude or weird?”).</a:t>
            </a:r>
            <a:endParaRPr dirty="0"/>
          </a:p>
          <a:p>
            <a:pPr marL="384048" lvl="0" indent="-384048" algn="l" rtl="0">
              <a:lnSpc>
                <a:spcPct val="94000"/>
              </a:lnSpc>
              <a:spcBef>
                <a:spcPts val="1200"/>
              </a:spcBef>
              <a:spcAft>
                <a:spcPts val="0"/>
              </a:spcAft>
              <a:buClr>
                <a:schemeClr val="dk2"/>
              </a:buClr>
              <a:buSzPts val="2000"/>
              <a:buChar char="■"/>
            </a:pPr>
            <a:r>
              <a:rPr lang="en-US" dirty="0"/>
              <a:t>They tend to be </a:t>
            </a:r>
            <a:r>
              <a:rPr lang="en-US" u="sng" dirty="0"/>
              <a:t>perfectionists</a:t>
            </a:r>
            <a:r>
              <a:rPr lang="en-US" dirty="0"/>
              <a:t>: check and recheck things over and over again.</a:t>
            </a:r>
            <a:endParaRPr dirty="0"/>
          </a:p>
          <a:p>
            <a:pPr marL="384048" lvl="0" indent="-384048" algn="l" rtl="0">
              <a:lnSpc>
                <a:spcPct val="94000"/>
              </a:lnSpc>
              <a:spcBef>
                <a:spcPts val="1200"/>
              </a:spcBef>
              <a:spcAft>
                <a:spcPts val="0"/>
              </a:spcAft>
              <a:buClr>
                <a:schemeClr val="dk2"/>
              </a:buClr>
              <a:buSzPts val="2000"/>
              <a:buChar char="■"/>
            </a:pPr>
            <a:r>
              <a:rPr lang="en-US" dirty="0"/>
              <a:t>They </a:t>
            </a:r>
            <a:r>
              <a:rPr lang="en-US" u="sng" dirty="0"/>
              <a:t>don’t often go to parties</a:t>
            </a:r>
            <a:r>
              <a:rPr lang="en-US" dirty="0"/>
              <a:t>. It’s not that they are antisocial. They still want to have fun like everyone else but aren’t able because anxiety hits them.</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body" idx="1"/>
          </p:nvPr>
        </p:nvSpPr>
        <p:spPr>
          <a:xfrm>
            <a:off x="1657350" y="1009650"/>
            <a:ext cx="10115550" cy="48387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a:t>They can </a:t>
            </a:r>
            <a:r>
              <a:rPr lang="en-US" u="sng"/>
              <a:t>remember traumatic events and certain days in detail</a:t>
            </a:r>
            <a:r>
              <a:rPr lang="en-US"/>
              <a:t>, that leads to anxiety.</a:t>
            </a:r>
            <a:endParaRPr/>
          </a:p>
          <a:p>
            <a:pPr marL="384048" lvl="0" indent="-384048" algn="l" rtl="0">
              <a:lnSpc>
                <a:spcPct val="94000"/>
              </a:lnSpc>
              <a:spcBef>
                <a:spcPts val="1200"/>
              </a:spcBef>
              <a:spcAft>
                <a:spcPts val="0"/>
              </a:spcAft>
              <a:buClr>
                <a:schemeClr val="dk2"/>
              </a:buClr>
              <a:buSzPts val="2000"/>
              <a:buChar char="■"/>
            </a:pPr>
            <a:r>
              <a:rPr lang="en-US"/>
              <a:t>No matter where they are, </a:t>
            </a:r>
            <a:r>
              <a:rPr lang="en-US" u="sng"/>
              <a:t>they must do something </a:t>
            </a:r>
            <a:r>
              <a:rPr lang="en-US"/>
              <a:t>(hold on to the phone or other objects everywhere they are).</a:t>
            </a:r>
            <a:endParaRPr/>
          </a:p>
          <a:p>
            <a:pPr marL="384048" lvl="0" indent="-384048" algn="l" rtl="0">
              <a:lnSpc>
                <a:spcPct val="94000"/>
              </a:lnSpc>
              <a:spcBef>
                <a:spcPts val="1200"/>
              </a:spcBef>
              <a:spcAft>
                <a:spcPts val="0"/>
              </a:spcAft>
              <a:buClr>
                <a:schemeClr val="dk2"/>
              </a:buClr>
              <a:buSzPts val="2000"/>
              <a:buChar char="■"/>
            </a:pPr>
            <a:r>
              <a:rPr lang="en-US"/>
              <a:t>They </a:t>
            </a:r>
            <a:r>
              <a:rPr lang="en-US" u="sng"/>
              <a:t>don’t make friends easily or not at all</a:t>
            </a:r>
            <a:r>
              <a:rPr lang="en-US"/>
              <a:t> because they worry of making pression on people.</a:t>
            </a:r>
            <a:endParaRPr/>
          </a:p>
          <a:p>
            <a:pPr marL="384048" lvl="0" indent="-384048" algn="l" rtl="0">
              <a:lnSpc>
                <a:spcPct val="94000"/>
              </a:lnSpc>
              <a:spcBef>
                <a:spcPts val="1200"/>
              </a:spcBef>
              <a:spcAft>
                <a:spcPts val="0"/>
              </a:spcAft>
              <a:buClr>
                <a:schemeClr val="dk2"/>
              </a:buClr>
              <a:buSzPts val="2000"/>
              <a:buChar char="■"/>
            </a:pPr>
            <a:r>
              <a:rPr lang="en-US"/>
              <a:t>They tend to be </a:t>
            </a:r>
            <a:r>
              <a:rPr lang="en-US" u="sng"/>
              <a:t>overprotective and might be too clingy</a:t>
            </a:r>
            <a:r>
              <a:rPr lang="en-US"/>
              <a:t>. In relationships they might feel the need to ask a lot of questions and try to talk a lot just to know how the other person is feeling.</a:t>
            </a:r>
            <a:endParaRPr/>
          </a:p>
          <a:p>
            <a:pPr marL="384048" lvl="0" indent="-384048" algn="l" rtl="0">
              <a:lnSpc>
                <a:spcPct val="94000"/>
              </a:lnSpc>
              <a:spcBef>
                <a:spcPts val="1200"/>
              </a:spcBef>
              <a:spcAft>
                <a:spcPts val="0"/>
              </a:spcAft>
              <a:buClr>
                <a:schemeClr val="dk2"/>
              </a:buClr>
              <a:buSzPts val="2000"/>
              <a:buChar char="■"/>
            </a:pPr>
            <a:r>
              <a:rPr lang="en-US"/>
              <a:t>They might be very </a:t>
            </a:r>
            <a:r>
              <a:rPr lang="en-US" u="sng"/>
              <a:t>confident at first</a:t>
            </a:r>
            <a:r>
              <a:rPr lang="en-US"/>
              <a:t> but in the last minute they will </a:t>
            </a:r>
            <a:r>
              <a:rPr lang="en-US" u="sng"/>
              <a:t>cancel all the plans</a:t>
            </a:r>
            <a:r>
              <a:rPr lang="en-US"/>
              <a:t>.</a:t>
            </a:r>
            <a:endParaRPr/>
          </a:p>
          <a:p>
            <a:pPr marL="384048" lvl="0" indent="-384048" algn="l" rtl="0">
              <a:lnSpc>
                <a:spcPct val="94000"/>
              </a:lnSpc>
              <a:spcBef>
                <a:spcPts val="1200"/>
              </a:spcBef>
              <a:spcAft>
                <a:spcPts val="0"/>
              </a:spcAft>
              <a:buClr>
                <a:schemeClr val="dk2"/>
              </a:buClr>
              <a:buSzPts val="2000"/>
              <a:buChar char="■"/>
            </a:pPr>
            <a:r>
              <a:rPr lang="en-US"/>
              <a:t>They will </a:t>
            </a:r>
            <a:r>
              <a:rPr lang="en-US" u="sng"/>
              <a:t>rehearse everything over and over again before making a phone call</a:t>
            </a:r>
            <a:r>
              <a:rPr lang="en-US"/>
              <a:t> because they fear that they will make mistakes or forget what they have to say.</a:t>
            </a:r>
            <a:endParaRPr/>
          </a:p>
          <a:p>
            <a:pPr marL="384048" lvl="0" indent="-384048" algn="l" rtl="0">
              <a:lnSpc>
                <a:spcPct val="94000"/>
              </a:lnSpc>
              <a:spcBef>
                <a:spcPts val="1200"/>
              </a:spcBef>
              <a:spcAft>
                <a:spcPts val="0"/>
              </a:spcAft>
              <a:buClr>
                <a:schemeClr val="dk2"/>
              </a:buClr>
              <a:buSzPts val="2000"/>
              <a:buChar char="■"/>
            </a:pPr>
            <a:r>
              <a:rPr lang="en-US"/>
              <a:t>They will ask to </a:t>
            </a:r>
            <a:r>
              <a:rPr lang="en-US" u="sng"/>
              <a:t>be left alone</a:t>
            </a:r>
            <a:r>
              <a:rPr lang="en-US"/>
              <a:t> when they want to calm down. This makes it harder for them to keep friends. It’s not about wanting to be alone forever but to have some time alone.</a:t>
            </a:r>
            <a:endParaRPr/>
          </a:p>
          <a:p>
            <a:pPr marL="384048" lvl="0" indent="-257048" algn="l" rtl="0">
              <a:lnSpc>
                <a:spcPct val="94000"/>
              </a:lnSpc>
              <a:spcBef>
                <a:spcPts val="1200"/>
              </a:spcBef>
              <a:spcAft>
                <a:spcPts val="0"/>
              </a:spcAft>
              <a:buClr>
                <a:schemeClr val="dk2"/>
              </a:buClr>
              <a:buSzPts val="2000"/>
              <a:buNone/>
            </a:pPr>
            <a:endParaRPr/>
          </a:p>
          <a:p>
            <a:pPr marL="384048" lvl="0" indent="-257048" algn="l" rtl="0">
              <a:lnSpc>
                <a:spcPct val="94000"/>
              </a:lnSpc>
              <a:spcBef>
                <a:spcPts val="1200"/>
              </a:spcBef>
              <a:spcAft>
                <a:spcPts val="0"/>
              </a:spcAft>
              <a:buClr>
                <a:schemeClr val="dk2"/>
              </a:buClr>
              <a:buSzPts val="20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ctrTitle"/>
          </p:nvPr>
        </p:nvSpPr>
        <p:spPr>
          <a:xfrm>
            <a:off x="1915385" y="2904443"/>
            <a:ext cx="8361229" cy="1049113"/>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SOLUTIONS?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1481070" y="600075"/>
            <a:ext cx="9948930" cy="78105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b="1" dirty="0"/>
              <a:t>Are There Tests That Diagnose Anxiety?</a:t>
            </a:r>
            <a:endParaRPr dirty="0"/>
          </a:p>
        </p:txBody>
      </p:sp>
      <p:sp>
        <p:nvSpPr>
          <p:cNvPr id="230" name="Google Shape;230;p36"/>
          <p:cNvSpPr txBox="1">
            <a:spLocks noGrp="1"/>
          </p:cNvSpPr>
          <p:nvPr>
            <p:ph type="body" idx="1"/>
          </p:nvPr>
        </p:nvSpPr>
        <p:spPr>
          <a:xfrm>
            <a:off x="2238375" y="2676525"/>
            <a:ext cx="878205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dirty="0"/>
              <a:t>A single test can’t diagnose anxiety. Instead, an anxiety diagnosis requires physical examinations, mental health evaluations, and psychological questionnaires.</a:t>
            </a:r>
            <a:endParaRPr dirty="0"/>
          </a:p>
          <a:p>
            <a:pPr marL="384048" lvl="0" indent="-384048" algn="l" rtl="0">
              <a:lnSpc>
                <a:spcPct val="94000"/>
              </a:lnSpc>
              <a:spcBef>
                <a:spcPts val="1200"/>
              </a:spcBef>
              <a:spcAft>
                <a:spcPts val="0"/>
              </a:spcAft>
              <a:buClr>
                <a:schemeClr val="dk2"/>
              </a:buClr>
              <a:buSzPts val="2000"/>
              <a:buChar char="■"/>
            </a:pPr>
            <a:r>
              <a:rPr lang="en-US" dirty="0"/>
              <a:t>Some doctors may conduct a physical exam, including blood or urine tests to rule out underlying medical conditions that could contribute to symptoms you’re experiencing.</a:t>
            </a:r>
            <a:endParaRPr dirty="0"/>
          </a:p>
          <a:p>
            <a:pPr marL="384048" lvl="0" indent="-384048" algn="l" rtl="0">
              <a:lnSpc>
                <a:spcPct val="94000"/>
              </a:lnSpc>
              <a:spcBef>
                <a:spcPts val="1200"/>
              </a:spcBef>
              <a:spcAft>
                <a:spcPts val="0"/>
              </a:spcAft>
              <a:buClr>
                <a:schemeClr val="dk2"/>
              </a:buClr>
              <a:buSzPts val="2000"/>
              <a:buChar char="■"/>
            </a:pPr>
            <a:r>
              <a:rPr lang="en-US" dirty="0"/>
              <a:t>Several anxiety tests and scales are also used to help your doctor assess the level of anxiety you’re experiencing.</a:t>
            </a:r>
            <a:endParaRPr dirty="0"/>
          </a:p>
          <a:p>
            <a:pPr marL="384048" lvl="0" indent="-257048" algn="l" rtl="0">
              <a:lnSpc>
                <a:spcPct val="94000"/>
              </a:lnSpc>
              <a:spcBef>
                <a:spcPts val="1200"/>
              </a:spcBef>
              <a:spcAft>
                <a:spcPts val="0"/>
              </a:spcAft>
              <a:buClr>
                <a:schemeClr val="dk2"/>
              </a:buClr>
              <a:buSzPts val="20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1724025" y="723900"/>
            <a:ext cx="9601200" cy="81915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What Treatment Is Available?</a:t>
            </a:r>
            <a:endParaRPr/>
          </a:p>
        </p:txBody>
      </p:sp>
      <p:sp>
        <p:nvSpPr>
          <p:cNvPr id="236" name="Google Shape;236;p37"/>
          <p:cNvSpPr txBox="1">
            <a:spLocks noGrp="1"/>
          </p:cNvSpPr>
          <p:nvPr>
            <p:ph type="body" idx="1"/>
          </p:nvPr>
        </p:nvSpPr>
        <p:spPr>
          <a:xfrm>
            <a:off x="1724025" y="2628900"/>
            <a:ext cx="9601200" cy="280035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a:t>For some people, medical treatment isn’t necessary. Lifestyle changes may be enough to cope with the symptoms (diet changes, sport, eliminate unhealthy activities). But in severe cases pills or medication is needed.</a:t>
            </a:r>
            <a:endParaRPr/>
          </a:p>
          <a:p>
            <a:pPr marL="384048" lvl="0" indent="-257048" algn="l" rtl="0">
              <a:lnSpc>
                <a:spcPct val="94000"/>
              </a:lnSpc>
              <a:spcBef>
                <a:spcPts val="1200"/>
              </a:spcBef>
              <a:spcAft>
                <a:spcPts val="0"/>
              </a:spcAft>
              <a:buClr>
                <a:schemeClr val="dk2"/>
              </a:buClr>
              <a:buSzPts val="2000"/>
              <a:buNone/>
            </a:pPr>
            <a:endParaRPr/>
          </a:p>
          <a:p>
            <a:pPr marL="384048" lvl="0" indent="-384048" algn="l" rtl="0">
              <a:lnSpc>
                <a:spcPct val="94000"/>
              </a:lnSpc>
              <a:spcBef>
                <a:spcPts val="1200"/>
              </a:spcBef>
              <a:spcAft>
                <a:spcPts val="0"/>
              </a:spcAft>
              <a:buClr>
                <a:schemeClr val="dk2"/>
              </a:buClr>
              <a:buSzPts val="2000"/>
              <a:buChar char="■"/>
            </a:pPr>
            <a:r>
              <a:rPr lang="en-US"/>
              <a:t>Treatment for anxiety falls into two categories: psychotherapy and medication. Meeting with a therapist or psychologist can help you learn tools to use and strategies to cope with anxiety when it occurs.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body" idx="1"/>
          </p:nvPr>
        </p:nvSpPr>
        <p:spPr>
          <a:xfrm>
            <a:off x="952500" y="2301568"/>
            <a:ext cx="6305550" cy="2254862"/>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400"/>
              <a:buNone/>
            </a:pPr>
            <a:r>
              <a:rPr lang="en-US" sz="2400"/>
              <a:t>Some people who have a mild anxiety disorder, or a fear of something they can easily avoid, decide to live with the condition and to not seek treatment. Although, </a:t>
            </a:r>
            <a:r>
              <a:rPr lang="en-US" sz="2400" u="sng"/>
              <a:t>anxiety usually doesn’t go away</a:t>
            </a:r>
            <a:r>
              <a:rPr lang="en-US" sz="2400"/>
              <a:t>, you can </a:t>
            </a:r>
            <a:r>
              <a:rPr lang="en-US" sz="2400" u="sng"/>
              <a:t>learn to manage it</a:t>
            </a:r>
            <a:r>
              <a:rPr lang="en-US" sz="2400"/>
              <a:t> and live a happy, healthy life.</a:t>
            </a:r>
            <a:endParaRPr/>
          </a:p>
        </p:txBody>
      </p:sp>
      <p:pic>
        <p:nvPicPr>
          <p:cNvPr id="242" name="Google Shape;242;p38"/>
          <p:cNvPicPr preferRelativeResize="0"/>
          <p:nvPr/>
        </p:nvPicPr>
        <p:blipFill rotWithShape="1">
          <a:blip r:embed="rId3">
            <a:alphaModFix/>
          </a:blip>
          <a:srcRect/>
          <a:stretch/>
        </p:blipFill>
        <p:spPr>
          <a:xfrm>
            <a:off x="7462838" y="975946"/>
            <a:ext cx="3986212" cy="49061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p:nvPr/>
        </p:nvSpPr>
        <p:spPr>
          <a:xfrm>
            <a:off x="3934367" y="2921168"/>
            <a:ext cx="432326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chemeClr val="dk1"/>
                </a:solidFill>
                <a:latin typeface="Century Gothic"/>
                <a:ea typeface="Century Gothic"/>
                <a:cs typeface="Century Gothic"/>
                <a:sym typeface="Century Gothic"/>
              </a:rPr>
              <a:t>Depression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p:nvPr/>
        </p:nvSpPr>
        <p:spPr>
          <a:xfrm>
            <a:off x="1303888" y="1854866"/>
            <a:ext cx="353785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u="sng">
                <a:solidFill>
                  <a:schemeClr val="dk1"/>
                </a:solidFill>
                <a:latin typeface="Source Sans Pro"/>
                <a:ea typeface="Source Sans Pro"/>
                <a:cs typeface="Source Sans Pro"/>
                <a:sym typeface="Source Sans Pro"/>
              </a:rPr>
              <a:t>A clear definition:</a:t>
            </a:r>
            <a:endParaRPr/>
          </a:p>
        </p:txBody>
      </p:sp>
      <p:sp>
        <p:nvSpPr>
          <p:cNvPr id="253" name="Google Shape;253;p40"/>
          <p:cNvSpPr txBox="1"/>
          <p:nvPr/>
        </p:nvSpPr>
        <p:spPr>
          <a:xfrm>
            <a:off x="1078747" y="2523151"/>
            <a:ext cx="10265228" cy="26776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1">
                <a:solidFill>
                  <a:schemeClr val="dk1"/>
                </a:solidFill>
                <a:latin typeface="Source Sans Pro"/>
                <a:ea typeface="Source Sans Pro"/>
                <a:cs typeface="Source Sans Pro"/>
                <a:sym typeface="Source Sans Pro"/>
              </a:rPr>
              <a:t>"Major depressive disorder</a:t>
            </a:r>
            <a:r>
              <a:rPr lang="en-US" sz="2800" i="1">
                <a:solidFill>
                  <a:schemeClr val="dk1"/>
                </a:solidFill>
                <a:latin typeface="Source Sans Pro"/>
                <a:ea typeface="Source Sans Pro"/>
                <a:cs typeface="Source Sans Pro"/>
                <a:sym typeface="Source Sans Pro"/>
              </a:rPr>
              <a:t> (</a:t>
            </a:r>
            <a:r>
              <a:rPr lang="en-US" sz="2800" b="1" i="1">
                <a:solidFill>
                  <a:schemeClr val="dk1"/>
                </a:solidFill>
                <a:latin typeface="Source Sans Pro"/>
                <a:ea typeface="Source Sans Pro"/>
                <a:cs typeface="Source Sans Pro"/>
                <a:sym typeface="Source Sans Pro"/>
              </a:rPr>
              <a:t>MDD</a:t>
            </a:r>
            <a:r>
              <a:rPr lang="en-US" sz="2800" i="1">
                <a:solidFill>
                  <a:schemeClr val="dk1"/>
                </a:solidFill>
                <a:latin typeface="Source Sans Pro"/>
                <a:ea typeface="Source Sans Pro"/>
                <a:cs typeface="Source Sans Pro"/>
                <a:sym typeface="Source Sans Pro"/>
              </a:rPr>
              <a:t>), also known simply as </a:t>
            </a:r>
            <a:r>
              <a:rPr lang="en-US" sz="2800" b="1" i="1">
                <a:solidFill>
                  <a:schemeClr val="dk1"/>
                </a:solidFill>
                <a:latin typeface="Source Sans Pro"/>
                <a:ea typeface="Source Sans Pro"/>
                <a:cs typeface="Source Sans Pro"/>
                <a:sym typeface="Source Sans Pro"/>
              </a:rPr>
              <a:t>depression</a:t>
            </a:r>
            <a:r>
              <a:rPr lang="en-US" sz="2800" i="1">
                <a:solidFill>
                  <a:schemeClr val="dk1"/>
                </a:solidFill>
                <a:latin typeface="Source Sans Pro"/>
                <a:ea typeface="Source Sans Pro"/>
                <a:cs typeface="Source Sans Pro"/>
                <a:sym typeface="Source Sans Pro"/>
              </a:rPr>
              <a:t>, is a mental disorder characterized by at least two weeks of low mood that is present across most situations. It is often accompanied by low self-esteem, loss of interest in normally enjoyable activities, low energy, and pain without a clear cause."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1" descr="O imagine care conține podea, perete, interior, așezat&#10;&#10;Descrierea a fost generată cu un grad foarte mare de încredere"/>
          <p:cNvPicPr preferRelativeResize="0"/>
          <p:nvPr/>
        </p:nvPicPr>
        <p:blipFill rotWithShape="1">
          <a:blip r:embed="rId3">
            <a:alphaModFix/>
          </a:blip>
          <a:srcRect/>
          <a:stretch/>
        </p:blipFill>
        <p:spPr>
          <a:xfrm>
            <a:off x="187570" y="179598"/>
            <a:ext cx="4935415" cy="6522251"/>
          </a:xfrm>
          <a:prstGeom prst="rect">
            <a:avLst/>
          </a:prstGeom>
          <a:noFill/>
          <a:ln>
            <a:noFill/>
          </a:ln>
        </p:spPr>
      </p:pic>
      <p:sp>
        <p:nvSpPr>
          <p:cNvPr id="259" name="Google Shape;259;p41"/>
          <p:cNvSpPr txBox="1"/>
          <p:nvPr/>
        </p:nvSpPr>
        <p:spPr>
          <a:xfrm>
            <a:off x="6368143" y="1948543"/>
            <a:ext cx="4005941"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1">
                <a:solidFill>
                  <a:schemeClr val="dk1"/>
                </a:solidFill>
                <a:latin typeface="Source Sans Pro"/>
                <a:ea typeface="Source Sans Pro"/>
                <a:cs typeface="Source Sans Pro"/>
                <a:sym typeface="Source Sans Pro"/>
              </a:rPr>
              <a:t>Worn Out: At Eternity's Gate</a:t>
            </a:r>
            <a:endParaRPr sz="1800" i="1">
              <a:solidFill>
                <a:schemeClr val="dk1"/>
              </a:solidFill>
              <a:latin typeface="Source Sans Pro"/>
              <a:ea typeface="Source Sans Pro"/>
              <a:cs typeface="Source Sans Pro"/>
              <a:sym typeface="Source Sans Pro"/>
            </a:endParaRPr>
          </a:p>
        </p:txBody>
      </p:sp>
      <p:sp>
        <p:nvSpPr>
          <p:cNvPr id="260" name="Google Shape;260;p41"/>
          <p:cNvSpPr txBox="1"/>
          <p:nvPr/>
        </p:nvSpPr>
        <p:spPr>
          <a:xfrm>
            <a:off x="8002361" y="3071132"/>
            <a:ext cx="2743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Source Sans Pro"/>
                <a:ea typeface="Source Sans Pro"/>
                <a:cs typeface="Source Sans Pro"/>
                <a:sym typeface="Source Sans Pro"/>
              </a:rPr>
              <a:t>1890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1657350" y="781050"/>
            <a:ext cx="9601200" cy="698158"/>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Anxiety : What It Is?</a:t>
            </a:r>
            <a:endParaRPr/>
          </a:p>
        </p:txBody>
      </p:sp>
      <p:sp>
        <p:nvSpPr>
          <p:cNvPr id="106" name="Google Shape;106;p15"/>
          <p:cNvSpPr txBox="1">
            <a:spLocks noGrp="1"/>
          </p:cNvSpPr>
          <p:nvPr>
            <p:ph type="body" idx="1"/>
          </p:nvPr>
        </p:nvSpPr>
        <p:spPr>
          <a:xfrm>
            <a:off x="1657350" y="2398756"/>
            <a:ext cx="9601200" cy="3468644"/>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dirty="0"/>
              <a:t>A state of uncertainty and fear resulting from anticipation of a realistic or fantasized threatening event or situation, often impairing physical and psychological functioning.</a:t>
            </a:r>
            <a:endParaRPr dirty="0"/>
          </a:p>
          <a:p>
            <a:pPr marL="384048" lvl="0" indent="-384048" algn="l" rtl="0">
              <a:lnSpc>
                <a:spcPct val="94000"/>
              </a:lnSpc>
              <a:spcBef>
                <a:spcPts val="1200"/>
              </a:spcBef>
              <a:spcAft>
                <a:spcPts val="0"/>
              </a:spcAft>
              <a:buClr>
                <a:schemeClr val="dk2"/>
              </a:buClr>
              <a:buSzPts val="2000"/>
              <a:buChar char="■"/>
            </a:pPr>
            <a:r>
              <a:rPr lang="en-US" dirty="0"/>
              <a:t>Anxiety occurs when we behave in an apprehensive manner, such as when worrying about an event or situation.</a:t>
            </a:r>
            <a:endParaRPr dirty="0"/>
          </a:p>
          <a:p>
            <a:pPr marL="384048" lvl="0" indent="-257048" algn="l" rtl="0">
              <a:lnSpc>
                <a:spcPct val="94000"/>
              </a:lnSpc>
              <a:spcBef>
                <a:spcPts val="1200"/>
              </a:spcBef>
              <a:spcAft>
                <a:spcPts val="0"/>
              </a:spcAft>
              <a:buClr>
                <a:schemeClr val="dk2"/>
              </a:buClr>
              <a:buSzPts val="2000"/>
              <a:buNone/>
            </a:pPr>
            <a:endParaRPr dirty="0"/>
          </a:p>
          <a:p>
            <a:pPr marL="0" lvl="0" indent="0" algn="ctr" rtl="0">
              <a:lnSpc>
                <a:spcPct val="94000"/>
              </a:lnSpc>
              <a:spcBef>
                <a:spcPts val="800"/>
              </a:spcBef>
              <a:spcAft>
                <a:spcPts val="0"/>
              </a:spcAft>
              <a:buClr>
                <a:schemeClr val="dk2"/>
              </a:buClr>
              <a:buSzPts val="2000"/>
              <a:buNone/>
            </a:pPr>
            <a:r>
              <a:rPr lang="en-US" dirty="0"/>
              <a:t>BEHAVE = THINK + ACT</a:t>
            </a:r>
            <a:endParaRPr dirty="0"/>
          </a:p>
          <a:p>
            <a:pPr marL="0" lvl="0" indent="0" algn="ctr" rtl="0">
              <a:lnSpc>
                <a:spcPct val="94000"/>
              </a:lnSpc>
              <a:spcBef>
                <a:spcPts val="600"/>
              </a:spcBef>
              <a:spcAft>
                <a:spcPts val="0"/>
              </a:spcAft>
              <a:buClr>
                <a:schemeClr val="dk2"/>
              </a:buClr>
              <a:buSzPts val="2000"/>
              <a:buNone/>
            </a:pPr>
            <a:r>
              <a:rPr lang="en-US" dirty="0"/>
              <a:t>BEHAVIOUR is not caused by: biological, chemical, genetical problem with the brain.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3" end="3"/>
                                            </p:txEl>
                                          </p:spTgt>
                                        </p:tgtEl>
                                        <p:attrNameLst>
                                          <p:attrName>style.visibility</p:attrName>
                                        </p:attrNameLst>
                                      </p:cBhvr>
                                      <p:to>
                                        <p:strVal val="visible"/>
                                      </p:to>
                                    </p:set>
                                    <p:animEffect transition="in" filter="fade">
                                      <p:cBhvr>
                                        <p:cTn id="7" dur="500"/>
                                        <p:tgtEl>
                                          <p:spTgt spid="10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xEl>
                                              <p:pRg st="4" end="4"/>
                                            </p:txEl>
                                          </p:spTgt>
                                        </p:tgtEl>
                                        <p:attrNameLst>
                                          <p:attrName>style.visibility</p:attrName>
                                        </p:attrNameLst>
                                      </p:cBhvr>
                                      <p:to>
                                        <p:strVal val="visible"/>
                                      </p:to>
                                    </p:set>
                                    <p:animEffect transition="in" filter="fade">
                                      <p:cBhvr>
                                        <p:cTn id="12" dur="500"/>
                                        <p:tgtEl>
                                          <p:spTgt spid="1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2" descr="O imagine care conține text, hartă&#10;&#10;Descrierea a fost generată cu un grad foarte mare de încredere"/>
          <p:cNvPicPr preferRelativeResize="0"/>
          <p:nvPr/>
        </p:nvPicPr>
        <p:blipFill rotWithShape="1">
          <a:blip r:embed="rId3">
            <a:alphaModFix/>
          </a:blip>
          <a:srcRect/>
          <a:stretch/>
        </p:blipFill>
        <p:spPr>
          <a:xfrm>
            <a:off x="363415" y="1388808"/>
            <a:ext cx="11441723" cy="5142996"/>
          </a:xfrm>
          <a:prstGeom prst="rect">
            <a:avLst/>
          </a:prstGeom>
          <a:noFill/>
          <a:ln>
            <a:noFill/>
          </a:ln>
        </p:spPr>
      </p:pic>
      <p:sp>
        <p:nvSpPr>
          <p:cNvPr id="266" name="Google Shape;266;p42"/>
          <p:cNvSpPr txBox="1"/>
          <p:nvPr/>
        </p:nvSpPr>
        <p:spPr>
          <a:xfrm>
            <a:off x="870020" y="602809"/>
            <a:ext cx="521425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Source Sans Pro"/>
                <a:ea typeface="Source Sans Pro"/>
                <a:cs typeface="Source Sans Pro"/>
                <a:sym typeface="Source Sans Pro"/>
              </a:rPr>
              <a:t>Epidemiology of depression: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p:nvPr/>
        </p:nvSpPr>
        <p:spPr>
          <a:xfrm>
            <a:off x="2971800" y="2231571"/>
            <a:ext cx="6477000"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Source Sans Pro"/>
                <a:ea typeface="Source Sans Pro"/>
                <a:cs typeface="Source Sans Pro"/>
                <a:sym typeface="Source Sans Pro"/>
              </a:rPr>
              <a:t>Management of depression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p:nvPr/>
        </p:nvSpPr>
        <p:spPr>
          <a:xfrm>
            <a:off x="950036" y="1499033"/>
            <a:ext cx="3135085" cy="8002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Source Sans Pro"/>
                <a:ea typeface="Source Sans Pro"/>
                <a:cs typeface="Source Sans Pro"/>
                <a:sym typeface="Source Sans Pro"/>
              </a:rPr>
              <a:t>Psychotherapy</a:t>
            </a:r>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77" name="Google Shape;277;p44"/>
          <p:cNvSpPr txBox="1"/>
          <p:nvPr/>
        </p:nvSpPr>
        <p:spPr>
          <a:xfrm>
            <a:off x="846653" y="2440972"/>
            <a:ext cx="6476936"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Source Sans Pro"/>
                <a:ea typeface="Source Sans Pro"/>
                <a:cs typeface="Source Sans Pro"/>
                <a:sym typeface="Source Sans Pro"/>
              </a:rPr>
              <a:t>There are a number of different psychotherapies for depression which are provided to individuals or groups by psychotherapists, psychiatrists, psychologists, clinical social workers, counselors or psychiatric nurses. With more chronic forms of depression, the most effective treatment is often considered to be a combination of medication and psychotherapy. Psychotherapy is the treatment of choice in people under 18.</a:t>
            </a:r>
            <a:endParaRPr sz="1800">
              <a:solidFill>
                <a:schemeClr val="dk1"/>
              </a:solidFill>
              <a:latin typeface="Source Sans Pro"/>
              <a:ea typeface="Source Sans Pro"/>
              <a:cs typeface="Source Sans Pro"/>
              <a:sym typeface="Source Sans Pro"/>
            </a:endParaRPr>
          </a:p>
        </p:txBody>
      </p:sp>
      <p:pic>
        <p:nvPicPr>
          <p:cNvPr id="278" name="Google Shape;278;p44" descr="O imagine care conține persoană, interior, femeie, perete&#10;&#10;Descrierea a fost generată cu un grad foarte mare de încredere"/>
          <p:cNvPicPr preferRelativeResize="0"/>
          <p:nvPr/>
        </p:nvPicPr>
        <p:blipFill rotWithShape="1">
          <a:blip r:embed="rId3">
            <a:alphaModFix/>
          </a:blip>
          <a:srcRect/>
          <a:stretch/>
        </p:blipFill>
        <p:spPr>
          <a:xfrm>
            <a:off x="7455877" y="2179200"/>
            <a:ext cx="4735285" cy="39398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p:nvPr/>
        </p:nvSpPr>
        <p:spPr>
          <a:xfrm>
            <a:off x="691662" y="1113693"/>
            <a:ext cx="2743200" cy="8002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Source Sans Pro"/>
                <a:ea typeface="Source Sans Pro"/>
                <a:cs typeface="Source Sans Pro"/>
                <a:sym typeface="Source Sans Pro"/>
              </a:rPr>
              <a:t>Medication</a:t>
            </a:r>
            <a:endParaRPr/>
          </a:p>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84" name="Google Shape;284;p45"/>
          <p:cNvSpPr txBox="1"/>
          <p:nvPr/>
        </p:nvSpPr>
        <p:spPr>
          <a:xfrm>
            <a:off x="691662" y="1913912"/>
            <a:ext cx="6605686"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Source Sans Pro"/>
                <a:ea typeface="Source Sans Pro"/>
                <a:cs typeface="Source Sans Pro"/>
                <a:sym typeface="Source Sans Pro"/>
              </a:rPr>
              <a:t>To find the most effective pharmaceutical drug treatment, the dosages of medications must often be adjusted, different combinations of antidepressants tried, or antidepressants changed. Response rates to the first agent administered may be as low as 50%. It may take anywhere from three to eight weeks after the start of medication before its therapeutic effects can be fully discovered. Patients are generally advised not to stop taking an antidepressant suddenly and to continue its use for at least four months to prevent the chance of recurrence.</a:t>
            </a:r>
            <a:endParaRPr/>
          </a:p>
        </p:txBody>
      </p:sp>
      <p:pic>
        <p:nvPicPr>
          <p:cNvPr id="285" name="Google Shape;285;p45" descr="O imagine care conține așezat, masă, interior, următorul&#10;&#10;Descrierea a fost generată cu un grad foarte mare de încredere"/>
          <p:cNvPicPr preferRelativeResize="0"/>
          <p:nvPr/>
        </p:nvPicPr>
        <p:blipFill rotWithShape="1">
          <a:blip r:embed="rId3">
            <a:alphaModFix/>
          </a:blip>
          <a:srcRect/>
          <a:stretch/>
        </p:blipFill>
        <p:spPr>
          <a:xfrm>
            <a:off x="7420707" y="1751558"/>
            <a:ext cx="4571999" cy="44451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6" descr="https://scontent-otp1-1.xx.fbcdn.net/v/t1.15752-9/53588520_399835673915742_2628089869947109376_n.png?_nc_cat=101&amp;_nc_ht=scontent-otp1-1.xx&amp;oh=a818c817fd80c78c81b27d2b182bd4f0&amp;oe=5D224107"/>
          <p:cNvPicPr preferRelativeResize="0"/>
          <p:nvPr/>
        </p:nvPicPr>
        <p:blipFill rotWithShape="1">
          <a:blip r:embed="rId3">
            <a:alphaModFix/>
          </a:blip>
          <a:srcRect/>
          <a:stretch/>
        </p:blipFill>
        <p:spPr>
          <a:xfrm>
            <a:off x="1966913" y="0"/>
            <a:ext cx="8258175"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6000"/>
              <a:buFont typeface="Source Sans Pro"/>
              <a:buNone/>
            </a:pPr>
            <a:r>
              <a:rPr lang="en-US" sz="6000"/>
              <a:t>DELUSIONAL DISORDER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What is a delusion?</a:t>
            </a:r>
            <a:endParaRPr/>
          </a:p>
        </p:txBody>
      </p:sp>
      <p:sp>
        <p:nvSpPr>
          <p:cNvPr id="301" name="Google Shape;301;p48"/>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a:t>Unshakeable beliefs in something that isn’t true or based on reality</a:t>
            </a:r>
            <a:endParaRPr/>
          </a:p>
          <a:p>
            <a:pPr marL="384048" lvl="0" indent="-384048" algn="l" rtl="0">
              <a:lnSpc>
                <a:spcPct val="94000"/>
              </a:lnSpc>
              <a:spcBef>
                <a:spcPts val="1200"/>
              </a:spcBef>
              <a:spcAft>
                <a:spcPts val="0"/>
              </a:spcAft>
              <a:buClr>
                <a:schemeClr val="dk2"/>
              </a:buClr>
              <a:buSzPts val="2000"/>
              <a:buChar char="■"/>
            </a:pPr>
            <a:r>
              <a:rPr lang="en-US"/>
              <a:t>Non-bizzare delusions - situations that are not true at all or greatly exaggerated</a:t>
            </a:r>
            <a:endParaRPr/>
          </a:p>
          <a:p>
            <a:pPr marL="384048" lvl="0" indent="-384048" algn="l" rtl="0">
              <a:lnSpc>
                <a:spcPct val="94000"/>
              </a:lnSpc>
              <a:spcBef>
                <a:spcPts val="1200"/>
              </a:spcBef>
              <a:spcAft>
                <a:spcPts val="0"/>
              </a:spcAft>
              <a:buClr>
                <a:schemeClr val="dk2"/>
              </a:buClr>
              <a:buSzPts val="2000"/>
              <a:buChar char="■"/>
            </a:pPr>
            <a:r>
              <a:rPr lang="en-US"/>
              <a:t>Bizzare delusions – weird and most often a delusion that can’t be real at all</a:t>
            </a:r>
            <a:endParaRPr/>
          </a:p>
          <a:p>
            <a:pPr marL="384048" lvl="0" indent="-384048" algn="l" rtl="0">
              <a:lnSpc>
                <a:spcPct val="94000"/>
              </a:lnSpc>
              <a:spcBef>
                <a:spcPts val="1200"/>
              </a:spcBef>
              <a:spcAft>
                <a:spcPts val="0"/>
              </a:spcAft>
              <a:buClr>
                <a:schemeClr val="dk2"/>
              </a:buClr>
              <a:buSzPts val="2000"/>
              <a:buChar char="■"/>
            </a:pPr>
            <a:r>
              <a:rPr lang="en-US"/>
              <a:t>Can be a symptom to many mental disorders such as paranoia, schizophrenia etc.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Types of delusions</a:t>
            </a:r>
            <a:endParaRPr/>
          </a:p>
        </p:txBody>
      </p:sp>
      <p:sp>
        <p:nvSpPr>
          <p:cNvPr id="307" name="Google Shape;307;p49"/>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b="1"/>
              <a:t>Erotomanic:</a:t>
            </a:r>
            <a:r>
              <a:rPr lang="en-US"/>
              <a:t> The person believes someone is in love with them and might try to contact that person (might lead to stalking)</a:t>
            </a:r>
            <a:endParaRPr/>
          </a:p>
          <a:p>
            <a:pPr marL="384048" lvl="0" indent="-384048" algn="l" rtl="0">
              <a:lnSpc>
                <a:spcPct val="94000"/>
              </a:lnSpc>
              <a:spcBef>
                <a:spcPts val="1200"/>
              </a:spcBef>
              <a:spcAft>
                <a:spcPts val="0"/>
              </a:spcAft>
              <a:buClr>
                <a:schemeClr val="dk2"/>
              </a:buClr>
              <a:buSzPts val="2000"/>
              <a:buChar char="■"/>
            </a:pPr>
            <a:r>
              <a:rPr lang="en-US" b="1"/>
              <a:t>Grandiose:</a:t>
            </a:r>
            <a:r>
              <a:rPr lang="en-US"/>
              <a:t> has an over-inflated sense of worth, power, knowledge, or identity. (special snowflakes)</a:t>
            </a:r>
            <a:endParaRPr/>
          </a:p>
          <a:p>
            <a:pPr marL="384048" lvl="0" indent="-384048" algn="l" rtl="0">
              <a:lnSpc>
                <a:spcPct val="94000"/>
              </a:lnSpc>
              <a:spcBef>
                <a:spcPts val="1200"/>
              </a:spcBef>
              <a:spcAft>
                <a:spcPts val="0"/>
              </a:spcAft>
              <a:buClr>
                <a:schemeClr val="dk2"/>
              </a:buClr>
              <a:buSzPts val="2000"/>
              <a:buChar char="■"/>
            </a:pPr>
            <a:r>
              <a:rPr lang="en-US" b="1"/>
              <a:t>Jealous:</a:t>
            </a:r>
            <a:r>
              <a:rPr lang="en-US"/>
              <a:t> A person with this type believes their spouse or sexual partner is unfaithful.</a:t>
            </a:r>
            <a:endParaRPr/>
          </a:p>
          <a:p>
            <a:pPr marL="384048" lvl="0" indent="-384048" algn="l" rtl="0">
              <a:lnSpc>
                <a:spcPct val="94000"/>
              </a:lnSpc>
              <a:spcBef>
                <a:spcPts val="1200"/>
              </a:spcBef>
              <a:spcAft>
                <a:spcPts val="0"/>
              </a:spcAft>
              <a:buClr>
                <a:schemeClr val="dk2"/>
              </a:buClr>
              <a:buSzPts val="2000"/>
              <a:buChar char="■"/>
            </a:pPr>
            <a:r>
              <a:rPr lang="en-US" b="1"/>
              <a:t>Persecutory:</a:t>
            </a:r>
            <a:r>
              <a:rPr lang="en-US"/>
              <a:t> Someone who believes that someone is spying on them or planning to harm them. They might make repeated complaints to legal authorities.</a:t>
            </a:r>
            <a:endParaRPr/>
          </a:p>
          <a:p>
            <a:pPr marL="384048" lvl="0" indent="-384048" algn="l" rtl="0">
              <a:lnSpc>
                <a:spcPct val="94000"/>
              </a:lnSpc>
              <a:spcBef>
                <a:spcPts val="1200"/>
              </a:spcBef>
              <a:spcAft>
                <a:spcPts val="0"/>
              </a:spcAft>
              <a:buClr>
                <a:schemeClr val="dk2"/>
              </a:buClr>
              <a:buSzPts val="2000"/>
              <a:buChar char="■"/>
            </a:pPr>
            <a:r>
              <a:rPr lang="en-US" b="1"/>
              <a:t>Somatic:</a:t>
            </a:r>
            <a:r>
              <a:rPr lang="en-US"/>
              <a:t> They believe they have a physical defect or medical problem.</a:t>
            </a:r>
            <a:endParaRPr/>
          </a:p>
          <a:p>
            <a:pPr marL="384048" lvl="0" indent="-384048" algn="l" rtl="0">
              <a:lnSpc>
                <a:spcPct val="94000"/>
              </a:lnSpc>
              <a:spcBef>
                <a:spcPts val="1200"/>
              </a:spcBef>
              <a:spcAft>
                <a:spcPts val="0"/>
              </a:spcAft>
              <a:buClr>
                <a:schemeClr val="dk2"/>
              </a:buClr>
              <a:buSzPts val="2000"/>
              <a:buChar char="■"/>
            </a:pPr>
            <a:r>
              <a:rPr lang="en-US" b="1"/>
              <a:t>Mixed:</a:t>
            </a:r>
            <a:r>
              <a:rPr lang="en-US"/>
              <a:t> These people have two or more of the types of delusions listed above.</a:t>
            </a:r>
            <a:endParaRPr/>
          </a:p>
          <a:p>
            <a:pPr marL="384048" lvl="0" indent="-257048" algn="l" rtl="0">
              <a:lnSpc>
                <a:spcPct val="94000"/>
              </a:lnSpc>
              <a:spcBef>
                <a:spcPts val="1200"/>
              </a:spcBef>
              <a:spcAft>
                <a:spcPts val="0"/>
              </a:spcAft>
              <a:buClr>
                <a:schemeClr val="dk2"/>
              </a:buClr>
              <a:buSzPts val="20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0" descr="http://aboutislam.net/wp-content/uploads/2018/11/paranoia_or_something_by_nami_tsuki-d3euzbj.png"/>
          <p:cNvPicPr preferRelativeResize="0"/>
          <p:nvPr/>
        </p:nvPicPr>
        <p:blipFill rotWithShape="1">
          <a:blip r:embed="rId3">
            <a:alphaModFix/>
          </a:blip>
          <a:srcRect/>
          <a:stretch/>
        </p:blipFill>
        <p:spPr>
          <a:xfrm>
            <a:off x="-1" y="-12583"/>
            <a:ext cx="12192001" cy="6870583"/>
          </a:xfrm>
          <a:prstGeom prst="rect">
            <a:avLst/>
          </a:prstGeom>
          <a:noFill/>
          <a:ln>
            <a:noFill/>
          </a:ln>
        </p:spPr>
      </p:pic>
      <p:sp>
        <p:nvSpPr>
          <p:cNvPr id="313" name="Google Shape;313;p5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						</a:t>
            </a:r>
            <a:r>
              <a:rPr lang="en-US">
                <a:solidFill>
                  <a:schemeClr val="lt1"/>
                </a:solidFill>
              </a:rPr>
              <a:t>Symptoms</a:t>
            </a:r>
            <a:endParaRPr/>
          </a:p>
        </p:txBody>
      </p:sp>
      <p:sp>
        <p:nvSpPr>
          <p:cNvPr id="314" name="Google Shape;314;p50"/>
          <p:cNvSpPr txBox="1">
            <a:spLocks noGrp="1"/>
          </p:cNvSpPr>
          <p:nvPr>
            <p:ph type="body" idx="1"/>
          </p:nvPr>
        </p:nvSpPr>
        <p:spPr>
          <a:xfrm>
            <a:off x="7122252" y="2171700"/>
            <a:ext cx="5069747"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lt1"/>
              </a:buClr>
              <a:buSzPts val="3200"/>
              <a:buChar char="■"/>
            </a:pPr>
            <a:r>
              <a:rPr lang="en-US" sz="3200">
                <a:solidFill>
                  <a:schemeClr val="lt1"/>
                </a:solidFill>
              </a:rPr>
              <a:t>Non-bizzare illusions</a:t>
            </a:r>
            <a:endParaRPr/>
          </a:p>
          <a:p>
            <a:pPr marL="384048" lvl="0" indent="-384048" algn="l" rtl="0">
              <a:lnSpc>
                <a:spcPct val="94000"/>
              </a:lnSpc>
              <a:spcBef>
                <a:spcPts val="1200"/>
              </a:spcBef>
              <a:spcAft>
                <a:spcPts val="0"/>
              </a:spcAft>
              <a:buClr>
                <a:schemeClr val="lt1"/>
              </a:buClr>
              <a:buSzPts val="3200"/>
              <a:buChar char="■"/>
            </a:pPr>
            <a:r>
              <a:rPr lang="en-US" sz="3200">
                <a:solidFill>
                  <a:schemeClr val="lt1"/>
                </a:solidFill>
              </a:rPr>
              <a:t>Irritable</a:t>
            </a:r>
            <a:endParaRPr/>
          </a:p>
          <a:p>
            <a:pPr marL="384048" lvl="0" indent="-384048" algn="l" rtl="0">
              <a:lnSpc>
                <a:spcPct val="94000"/>
              </a:lnSpc>
              <a:spcBef>
                <a:spcPts val="1200"/>
              </a:spcBef>
              <a:spcAft>
                <a:spcPts val="0"/>
              </a:spcAft>
              <a:buClr>
                <a:schemeClr val="lt1"/>
              </a:buClr>
              <a:buSzPts val="3200"/>
              <a:buChar char="■"/>
            </a:pPr>
            <a:r>
              <a:rPr lang="en-US" sz="3200">
                <a:solidFill>
                  <a:schemeClr val="lt1"/>
                </a:solidFill>
              </a:rPr>
              <a:t>Angry</a:t>
            </a:r>
            <a:endParaRPr/>
          </a:p>
          <a:p>
            <a:pPr marL="384048" lvl="0" indent="-384048" algn="l" rtl="0">
              <a:lnSpc>
                <a:spcPct val="94000"/>
              </a:lnSpc>
              <a:spcBef>
                <a:spcPts val="1200"/>
              </a:spcBef>
              <a:spcAft>
                <a:spcPts val="0"/>
              </a:spcAft>
              <a:buClr>
                <a:schemeClr val="lt1"/>
              </a:buClr>
              <a:buSzPts val="3200"/>
              <a:buChar char="■"/>
            </a:pPr>
            <a:r>
              <a:rPr lang="en-US" sz="3200">
                <a:solidFill>
                  <a:schemeClr val="lt1"/>
                </a:solidFill>
              </a:rPr>
              <a:t>Low mood</a:t>
            </a:r>
            <a:endParaRPr/>
          </a:p>
          <a:p>
            <a:pPr marL="384048" lvl="0" indent="-384048" algn="l" rtl="0">
              <a:lnSpc>
                <a:spcPct val="94000"/>
              </a:lnSpc>
              <a:spcBef>
                <a:spcPts val="1200"/>
              </a:spcBef>
              <a:spcAft>
                <a:spcPts val="0"/>
              </a:spcAft>
              <a:buClr>
                <a:schemeClr val="lt1"/>
              </a:buClr>
              <a:buSzPts val="3200"/>
              <a:buChar char="■"/>
            </a:pPr>
            <a:r>
              <a:rPr lang="en-US" sz="3200">
                <a:solidFill>
                  <a:schemeClr val="lt1"/>
                </a:solidFill>
              </a:rPr>
              <a:t>Hallucinations related to the delusion.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Causes</a:t>
            </a:r>
            <a:endParaRPr/>
          </a:p>
        </p:txBody>
      </p:sp>
      <p:sp>
        <p:nvSpPr>
          <p:cNvPr id="320" name="Google Shape;320;p5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000"/>
              <a:buChar char="■"/>
            </a:pPr>
            <a:r>
              <a:rPr lang="en-US" b="1"/>
              <a:t>Genetic:</a:t>
            </a:r>
            <a:r>
              <a:rPr lang="en-US"/>
              <a:t> The fact that delusional disorder is more common in people who have family members with delusional disorder or schizophrenia suggests genes may be involved.</a:t>
            </a:r>
            <a:endParaRPr/>
          </a:p>
          <a:p>
            <a:pPr marL="384048" lvl="0" indent="-384048" algn="l" rtl="0">
              <a:lnSpc>
                <a:spcPct val="94000"/>
              </a:lnSpc>
              <a:spcBef>
                <a:spcPts val="1200"/>
              </a:spcBef>
              <a:spcAft>
                <a:spcPts val="0"/>
              </a:spcAft>
              <a:buClr>
                <a:schemeClr val="dk2"/>
              </a:buClr>
              <a:buSzPts val="2000"/>
              <a:buChar char="■"/>
            </a:pPr>
            <a:r>
              <a:rPr lang="en-US" b="1"/>
              <a:t>Biological:</a:t>
            </a:r>
            <a:r>
              <a:rPr lang="en-US"/>
              <a:t> Researchers are studying how delusional disorders might happen when parts of the brain aren’t normal. (abnormal brain regions that control perception)</a:t>
            </a:r>
            <a:endParaRPr/>
          </a:p>
          <a:p>
            <a:pPr marL="384048" lvl="0" indent="-384048" algn="l" rtl="0">
              <a:lnSpc>
                <a:spcPct val="94000"/>
              </a:lnSpc>
              <a:spcBef>
                <a:spcPts val="1200"/>
              </a:spcBef>
              <a:spcAft>
                <a:spcPts val="0"/>
              </a:spcAft>
              <a:buClr>
                <a:schemeClr val="dk2"/>
              </a:buClr>
              <a:buSzPts val="2000"/>
              <a:buChar char="■"/>
            </a:pPr>
            <a:r>
              <a:rPr lang="en-US" b="1"/>
              <a:t>Environmental/psychological:</a:t>
            </a:r>
            <a:r>
              <a:rPr lang="en-US"/>
              <a:t> Evidence suggests that stress can trigger delusional disorder. Alcohol and drug abuse also might contribute to it. People who tend to be isolated, such as immigrants or those with poor sight and hearing.</a:t>
            </a:r>
            <a:endParaRPr/>
          </a:p>
          <a:p>
            <a:pPr marL="384048" lvl="0" indent="-257048" algn="l" rtl="0">
              <a:lnSpc>
                <a:spcPct val="94000"/>
              </a:lnSpc>
              <a:spcBef>
                <a:spcPts val="1200"/>
              </a:spcBef>
              <a:spcAft>
                <a:spcPts val="0"/>
              </a:spcAft>
              <a:buClr>
                <a:schemeClr val="dk2"/>
              </a:buClr>
              <a:buSzPts val="2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1771650" y="5002236"/>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ANXIETY = DISORDER</a:t>
            </a:r>
            <a:endParaRPr/>
          </a:p>
        </p:txBody>
      </p:sp>
      <p:sp>
        <p:nvSpPr>
          <p:cNvPr id="112" name="Google Shape;112;p16"/>
          <p:cNvSpPr txBox="1">
            <a:spLocks noGrp="1"/>
          </p:cNvSpPr>
          <p:nvPr>
            <p:ph type="body" idx="1"/>
          </p:nvPr>
        </p:nvSpPr>
        <p:spPr>
          <a:xfrm>
            <a:off x="1771650" y="2468586"/>
            <a:ext cx="9601200" cy="2076450"/>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400"/>
              <a:buNone/>
            </a:pPr>
            <a:r>
              <a:rPr lang="en-US" sz="2400"/>
              <a:t>Unfortunately, the term </a:t>
            </a:r>
            <a:r>
              <a:rPr lang="en-US" sz="2400" i="1"/>
              <a:t>mental illness</a:t>
            </a:r>
            <a:r>
              <a:rPr lang="en-US" sz="2400"/>
              <a:t> is used to refer to any problem caused by behaving in an abnormal way (what is considered to be outside of the 'norm’). </a:t>
            </a:r>
            <a:endParaRPr/>
          </a:p>
          <a:p>
            <a:pPr marL="0" lvl="0" indent="0" algn="ctr" rtl="0">
              <a:lnSpc>
                <a:spcPct val="94000"/>
              </a:lnSpc>
              <a:spcBef>
                <a:spcPts val="1200"/>
              </a:spcBef>
              <a:spcAft>
                <a:spcPts val="0"/>
              </a:spcAft>
              <a:buClr>
                <a:schemeClr val="dk2"/>
              </a:buClr>
              <a:buSzPts val="2400"/>
              <a:buNone/>
            </a:pPr>
            <a:r>
              <a:rPr lang="en-US" sz="2400"/>
              <a:t>All of us have behaviors that fall outside of the norm, which is why all of us could be categorized as having some type of </a:t>
            </a:r>
            <a:r>
              <a:rPr lang="en-US" sz="2400" i="1"/>
              <a:t>mental illness</a:t>
            </a:r>
            <a:r>
              <a:rPr lang="en-US" sz="2400"/>
              <a:t>.</a:t>
            </a:r>
            <a:endParaRPr/>
          </a:p>
        </p:txBody>
      </p:sp>
      <p:sp>
        <p:nvSpPr>
          <p:cNvPr id="113" name="Google Shape;113;p16"/>
          <p:cNvSpPr txBox="1"/>
          <p:nvPr/>
        </p:nvSpPr>
        <p:spPr>
          <a:xfrm>
            <a:off x="1771650" y="827064"/>
            <a:ext cx="9601200" cy="698158"/>
          </a:xfrm>
          <a:prstGeom prst="rect">
            <a:avLst/>
          </a:prstGeom>
          <a:noFill/>
          <a:ln>
            <a:noFill/>
          </a:ln>
        </p:spPr>
        <p:txBody>
          <a:bodyPr spcFirstLastPara="1" wrap="square" lIns="91425" tIns="45700" rIns="91425" bIns="45700" anchor="t" anchorCtr="0">
            <a:noAutofit/>
          </a:bodyPr>
          <a:lstStyle/>
          <a:p>
            <a:pPr marL="0" marR="0" lvl="0" indent="0" algn="ctr" rtl="0">
              <a:lnSpc>
                <a:spcPct val="89000"/>
              </a:lnSpc>
              <a:spcBef>
                <a:spcPts val="0"/>
              </a:spcBef>
              <a:spcAft>
                <a:spcPts val="0"/>
              </a:spcAft>
              <a:buClr>
                <a:schemeClr val="dk2"/>
              </a:buClr>
              <a:buSzPts val="4400"/>
              <a:buFont typeface="Source Sans Pro"/>
              <a:buNone/>
            </a:pPr>
            <a:r>
              <a:rPr lang="en-US" sz="4400">
                <a:solidFill>
                  <a:schemeClr val="dk2"/>
                </a:solidFill>
                <a:latin typeface="Source Sans Pro"/>
                <a:ea typeface="Source Sans Pro"/>
                <a:cs typeface="Source Sans Pro"/>
                <a:sym typeface="Source Sans Pro"/>
              </a:rPr>
              <a:t>Anxiety : Mental Illness Or Disorder?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How is the disorder diagnosed?</a:t>
            </a:r>
            <a:endParaRPr/>
          </a:p>
        </p:txBody>
      </p:sp>
      <p:sp>
        <p:nvSpPr>
          <p:cNvPr id="326" name="Google Shape;326;p5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3200"/>
              <a:buChar char="■"/>
            </a:pPr>
            <a:r>
              <a:rPr lang="en-US" sz="3200"/>
              <a:t>The person should go to his/her doctor. The doctor will look for physical reasons for the symptoms.</a:t>
            </a:r>
            <a:endParaRPr/>
          </a:p>
          <a:p>
            <a:pPr marL="384048" lvl="0" indent="-384048" algn="l" rtl="0">
              <a:lnSpc>
                <a:spcPct val="94000"/>
              </a:lnSpc>
              <a:spcBef>
                <a:spcPts val="1200"/>
              </a:spcBef>
              <a:spcAft>
                <a:spcPts val="0"/>
              </a:spcAft>
              <a:buClr>
                <a:schemeClr val="dk2"/>
              </a:buClr>
              <a:buSzPts val="3200"/>
              <a:buChar char="■"/>
            </a:pPr>
            <a:r>
              <a:rPr lang="en-US" sz="3200"/>
              <a:t>Failing to find physical reasons results in the person being sent to a psychiatrist. The psychiatrist will interview the person as well as use assessment tools to determine if the person indeed has a mental condition.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Treatment</a:t>
            </a:r>
            <a:endParaRPr/>
          </a:p>
        </p:txBody>
      </p:sp>
      <p:sp>
        <p:nvSpPr>
          <p:cNvPr id="332" name="Google Shape;332;p5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3330"/>
              <a:buChar char="■"/>
            </a:pPr>
            <a:r>
              <a:rPr lang="en-US" sz="3330" b="1"/>
              <a:t>Conventional antipsychotics - </a:t>
            </a:r>
            <a:r>
              <a:rPr lang="en-US" sz="3330"/>
              <a:t>They work by blocking dopamine receptors in the brain</a:t>
            </a:r>
            <a:endParaRPr/>
          </a:p>
          <a:p>
            <a:pPr marL="384048" lvl="0" indent="-384048" algn="l" rtl="0">
              <a:lnSpc>
                <a:spcPct val="94000"/>
              </a:lnSpc>
              <a:spcBef>
                <a:spcPts val="1200"/>
              </a:spcBef>
              <a:spcAft>
                <a:spcPts val="0"/>
              </a:spcAft>
              <a:buClr>
                <a:schemeClr val="dk2"/>
              </a:buClr>
              <a:buSzPts val="3330"/>
              <a:buChar char="■"/>
            </a:pPr>
            <a:r>
              <a:rPr lang="en-US" sz="3330" b="1"/>
              <a:t>Atypical antipsychotics - </a:t>
            </a:r>
            <a:r>
              <a:rPr lang="en-US" sz="3330"/>
              <a:t>They work by blocking dopamine and serotonin receptors in the brain.</a:t>
            </a:r>
            <a:endParaRPr/>
          </a:p>
          <a:p>
            <a:pPr marL="384048" lvl="0" indent="-384048" algn="l" rtl="0">
              <a:lnSpc>
                <a:spcPct val="94000"/>
              </a:lnSpc>
              <a:spcBef>
                <a:spcPts val="1200"/>
              </a:spcBef>
              <a:spcAft>
                <a:spcPts val="0"/>
              </a:spcAft>
              <a:buClr>
                <a:schemeClr val="dk2"/>
              </a:buClr>
              <a:buSzPts val="3330"/>
              <a:buChar char="■"/>
            </a:pPr>
            <a:r>
              <a:rPr lang="en-US" sz="3330" b="1"/>
              <a:t>Other medications – antidepressants, tranquilizers etc.</a:t>
            </a:r>
            <a:endParaRPr sz="333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54"/>
          <p:cNvPicPr preferRelativeResize="0"/>
          <p:nvPr/>
        </p:nvPicPr>
        <p:blipFill rotWithShape="1">
          <a:blip r:embed="rId3">
            <a:alphaModFix/>
          </a:blip>
          <a:srcRect/>
          <a:stretch/>
        </p:blipFill>
        <p:spPr>
          <a:xfrm>
            <a:off x="1166070" y="1151233"/>
            <a:ext cx="9840286" cy="4556909"/>
          </a:xfrm>
          <a:prstGeom prst="rect">
            <a:avLst/>
          </a:prstGeom>
          <a:noFill/>
          <a:ln>
            <a:noFill/>
          </a:ln>
        </p:spPr>
      </p:pic>
      <p:sp>
        <p:nvSpPr>
          <p:cNvPr id="338" name="Google Shape;338;p54"/>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PARANOIA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Symptoms</a:t>
            </a:r>
            <a:endParaRPr/>
          </a:p>
        </p:txBody>
      </p:sp>
      <p:sp>
        <p:nvSpPr>
          <p:cNvPr id="344" name="Google Shape;344;p55"/>
          <p:cNvSpPr txBox="1">
            <a:spLocks noGrp="1"/>
          </p:cNvSpPr>
          <p:nvPr>
            <p:ph type="body" idx="1"/>
          </p:nvPr>
        </p:nvSpPr>
        <p:spPr>
          <a:xfrm>
            <a:off x="1371599" y="2286000"/>
            <a:ext cx="10180041"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74000"/>
              </a:lnSpc>
              <a:spcBef>
                <a:spcPts val="0"/>
              </a:spcBef>
              <a:spcAft>
                <a:spcPts val="0"/>
              </a:spcAft>
              <a:buClr>
                <a:schemeClr val="dk2"/>
              </a:buClr>
              <a:buSzPts val="1850"/>
              <a:buChar char="■"/>
            </a:pPr>
            <a:r>
              <a:rPr lang="en-US" sz="1850"/>
              <a:t>Doubt the commitment, loyalty, or trustworthiness of others, believing others are using  or deceiving them</a:t>
            </a:r>
            <a:endParaRPr/>
          </a:p>
          <a:p>
            <a:pPr marL="384048" lvl="0" indent="-384048" algn="l" rtl="0">
              <a:lnSpc>
                <a:spcPct val="74000"/>
              </a:lnSpc>
              <a:spcBef>
                <a:spcPts val="1200"/>
              </a:spcBef>
              <a:spcAft>
                <a:spcPts val="0"/>
              </a:spcAft>
              <a:buClr>
                <a:schemeClr val="dk2"/>
              </a:buClr>
              <a:buSzPts val="1850"/>
              <a:buChar char="■"/>
            </a:pPr>
            <a:r>
              <a:rPr lang="en-US" sz="1850"/>
              <a:t>Are reluctant to reveal personal information due to a fear that the information will be used against them</a:t>
            </a:r>
            <a:endParaRPr/>
          </a:p>
          <a:p>
            <a:pPr marL="384048" lvl="0" indent="-384048" algn="l" rtl="0">
              <a:lnSpc>
                <a:spcPct val="74000"/>
              </a:lnSpc>
              <a:spcBef>
                <a:spcPts val="1200"/>
              </a:spcBef>
              <a:spcAft>
                <a:spcPts val="0"/>
              </a:spcAft>
              <a:buClr>
                <a:schemeClr val="dk2"/>
              </a:buClr>
              <a:buSzPts val="1850"/>
              <a:buChar char="■"/>
            </a:pPr>
            <a:r>
              <a:rPr lang="en-US" sz="1850"/>
              <a:t>Are hypersensitive and take criticism poorly</a:t>
            </a:r>
            <a:endParaRPr/>
          </a:p>
          <a:p>
            <a:pPr marL="384048" lvl="0" indent="-384048" algn="l" rtl="0">
              <a:lnSpc>
                <a:spcPct val="74000"/>
              </a:lnSpc>
              <a:spcBef>
                <a:spcPts val="1200"/>
              </a:spcBef>
              <a:spcAft>
                <a:spcPts val="0"/>
              </a:spcAft>
              <a:buClr>
                <a:schemeClr val="dk2"/>
              </a:buClr>
              <a:buSzPts val="1850"/>
              <a:buChar char="■"/>
            </a:pPr>
            <a:r>
              <a:rPr lang="en-US" sz="1850"/>
              <a:t>Read hidden meanings in the innocent remarks or casual looks of others</a:t>
            </a:r>
            <a:endParaRPr/>
          </a:p>
          <a:p>
            <a:pPr marL="384048" lvl="0" indent="-384048" algn="l" rtl="0">
              <a:lnSpc>
                <a:spcPct val="74000"/>
              </a:lnSpc>
              <a:spcBef>
                <a:spcPts val="1200"/>
              </a:spcBef>
              <a:spcAft>
                <a:spcPts val="0"/>
              </a:spcAft>
              <a:buClr>
                <a:schemeClr val="dk2"/>
              </a:buClr>
              <a:buSzPts val="1850"/>
              <a:buChar char="■"/>
            </a:pPr>
            <a:r>
              <a:rPr lang="en-US" sz="1850"/>
              <a:t>Perceive attacks on their character that are not apparent to others; they generally react with anger and are quick to retaliate</a:t>
            </a:r>
            <a:endParaRPr/>
          </a:p>
          <a:p>
            <a:pPr marL="384048" lvl="0" indent="-384048" algn="l" rtl="0">
              <a:lnSpc>
                <a:spcPct val="74000"/>
              </a:lnSpc>
              <a:spcBef>
                <a:spcPts val="1200"/>
              </a:spcBef>
              <a:spcAft>
                <a:spcPts val="0"/>
              </a:spcAft>
              <a:buClr>
                <a:schemeClr val="dk2"/>
              </a:buClr>
              <a:buSzPts val="1850"/>
              <a:buChar char="■"/>
            </a:pPr>
            <a:r>
              <a:rPr lang="en-US" sz="1850"/>
              <a:t>Have recurrent suspicions, without reason, that their spouses or lovers are being unfaithful</a:t>
            </a:r>
            <a:endParaRPr/>
          </a:p>
          <a:p>
            <a:pPr marL="384048" lvl="0" indent="-384048" algn="l" rtl="0">
              <a:lnSpc>
                <a:spcPct val="74000"/>
              </a:lnSpc>
              <a:spcBef>
                <a:spcPts val="1200"/>
              </a:spcBef>
              <a:spcAft>
                <a:spcPts val="0"/>
              </a:spcAft>
              <a:buClr>
                <a:schemeClr val="dk2"/>
              </a:buClr>
              <a:buSzPts val="1850"/>
              <a:buChar char="■"/>
            </a:pPr>
            <a:r>
              <a:rPr lang="en-US" sz="1850"/>
              <a:t>Have difficulty relaxing</a:t>
            </a:r>
            <a:endParaRPr/>
          </a:p>
          <a:p>
            <a:pPr marL="384048" lvl="0" indent="-384048" algn="l" rtl="0">
              <a:lnSpc>
                <a:spcPct val="74000"/>
              </a:lnSpc>
              <a:spcBef>
                <a:spcPts val="1200"/>
              </a:spcBef>
              <a:spcAft>
                <a:spcPts val="0"/>
              </a:spcAft>
              <a:buClr>
                <a:schemeClr val="dk2"/>
              </a:buClr>
              <a:buSzPts val="1850"/>
              <a:buChar char="■"/>
            </a:pPr>
            <a:r>
              <a:rPr lang="en-US" sz="1850"/>
              <a:t>Are hostile, stubborn, and argumentative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Causes</a:t>
            </a:r>
            <a:br>
              <a:rPr lang="en-US"/>
            </a:br>
            <a:endParaRPr/>
          </a:p>
        </p:txBody>
      </p:sp>
      <p:sp>
        <p:nvSpPr>
          <p:cNvPr id="350" name="Google Shape;350;p56"/>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dk2"/>
              </a:buClr>
              <a:buSzPts val="2800"/>
              <a:buChar char="■"/>
            </a:pPr>
            <a:r>
              <a:rPr lang="en-US" sz="2800"/>
              <a:t>Genetic causes</a:t>
            </a:r>
            <a:endParaRPr/>
          </a:p>
          <a:p>
            <a:pPr marL="384048" lvl="0" indent="-384048" algn="l" rtl="0">
              <a:lnSpc>
                <a:spcPct val="94000"/>
              </a:lnSpc>
              <a:spcBef>
                <a:spcPts val="1200"/>
              </a:spcBef>
              <a:spcAft>
                <a:spcPts val="0"/>
              </a:spcAft>
              <a:buClr>
                <a:schemeClr val="dk2"/>
              </a:buClr>
              <a:buSzPts val="2800"/>
              <a:buChar char="■"/>
            </a:pPr>
            <a:r>
              <a:rPr lang="en-US" sz="2800"/>
              <a:t>Drugs</a:t>
            </a:r>
            <a:endParaRPr/>
          </a:p>
          <a:p>
            <a:pPr marL="384048" lvl="0" indent="-384048" algn="l" rtl="0">
              <a:lnSpc>
                <a:spcPct val="94000"/>
              </a:lnSpc>
              <a:spcBef>
                <a:spcPts val="1200"/>
              </a:spcBef>
              <a:spcAft>
                <a:spcPts val="0"/>
              </a:spcAft>
              <a:buClr>
                <a:schemeClr val="dk2"/>
              </a:buClr>
              <a:buSzPts val="2800"/>
              <a:buChar char="■"/>
            </a:pPr>
            <a:r>
              <a:rPr lang="en-US" sz="2800"/>
              <a:t>Head injuries</a:t>
            </a:r>
            <a:endParaRPr/>
          </a:p>
          <a:p>
            <a:pPr marL="384048" lvl="0" indent="-384048" algn="l" rtl="0">
              <a:lnSpc>
                <a:spcPct val="94000"/>
              </a:lnSpc>
              <a:spcBef>
                <a:spcPts val="1200"/>
              </a:spcBef>
              <a:spcAft>
                <a:spcPts val="0"/>
              </a:spcAft>
              <a:buClr>
                <a:schemeClr val="dk2"/>
              </a:buClr>
              <a:buSzPts val="2800"/>
              <a:buChar char="■"/>
            </a:pPr>
            <a:r>
              <a:rPr lang="en-US" sz="2800"/>
              <a:t>Social isolation</a:t>
            </a:r>
            <a:endParaRPr/>
          </a:p>
          <a:p>
            <a:pPr marL="384048" lvl="0" indent="-384048" algn="l" rtl="0">
              <a:lnSpc>
                <a:spcPct val="94000"/>
              </a:lnSpc>
              <a:spcBef>
                <a:spcPts val="1200"/>
              </a:spcBef>
              <a:spcAft>
                <a:spcPts val="0"/>
              </a:spcAft>
              <a:buClr>
                <a:schemeClr val="dk2"/>
              </a:buClr>
              <a:buSzPts val="2800"/>
              <a:buChar char="■"/>
            </a:pPr>
            <a:r>
              <a:rPr lang="en-US" sz="2800"/>
              <a:t>Stress</a:t>
            </a:r>
            <a:endParaRPr/>
          </a:p>
          <a:p>
            <a:pPr marL="384048" lvl="0" indent="-384048" algn="l" rtl="0">
              <a:lnSpc>
                <a:spcPct val="94000"/>
              </a:lnSpc>
              <a:spcBef>
                <a:spcPts val="1200"/>
              </a:spcBef>
              <a:spcAft>
                <a:spcPts val="0"/>
              </a:spcAft>
              <a:buClr>
                <a:schemeClr val="dk2"/>
              </a:buClr>
              <a:buSzPts val="2800"/>
              <a:buChar char="■"/>
            </a:pPr>
            <a:r>
              <a:rPr lang="en-US" sz="2800"/>
              <a:t>Traumatic events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Source Sans Pro"/>
              <a:buNone/>
            </a:pPr>
            <a:r>
              <a:rPr lang="en-US"/>
              <a:t>Treatment</a:t>
            </a:r>
            <a:endParaRPr/>
          </a:p>
        </p:txBody>
      </p:sp>
      <p:sp>
        <p:nvSpPr>
          <p:cNvPr id="356" name="Google Shape;356;p57"/>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84000"/>
              </a:lnSpc>
              <a:spcBef>
                <a:spcPts val="0"/>
              </a:spcBef>
              <a:spcAft>
                <a:spcPts val="0"/>
              </a:spcAft>
              <a:buClr>
                <a:schemeClr val="dk2"/>
              </a:buClr>
              <a:buSzPts val="2000"/>
              <a:buChar char="■"/>
            </a:pPr>
            <a:r>
              <a:rPr lang="en-US"/>
              <a:t>People with paranoia often do not seek treatment on their own because they do not see themselves as having a problem. When treatment is sought, psychotherapy(a form of counseling) is the treatment of choice for paranoia. Treatment likely will focus on increasing general coping skills, as well as on improving social interaction, communication, and self-esteem.</a:t>
            </a:r>
            <a:endParaRPr/>
          </a:p>
          <a:p>
            <a:pPr marL="384048" lvl="0" indent="-384048" algn="l" rtl="0">
              <a:lnSpc>
                <a:spcPct val="84000"/>
              </a:lnSpc>
              <a:spcBef>
                <a:spcPts val="1200"/>
              </a:spcBef>
              <a:spcAft>
                <a:spcPts val="0"/>
              </a:spcAft>
              <a:buClr>
                <a:schemeClr val="dk2"/>
              </a:buClr>
              <a:buSzPts val="2000"/>
              <a:buChar char="■"/>
            </a:pPr>
            <a:r>
              <a:rPr lang="en-US"/>
              <a:t>Because trust is an important factor of psychotherapy, treatment is challenging since people with paranoia have such distrust of others. As a result, many people with paranoia do not follow their treatment plan.</a:t>
            </a:r>
            <a:endParaRPr/>
          </a:p>
          <a:p>
            <a:pPr marL="384048" lvl="0" indent="-384048" algn="l" rtl="0">
              <a:lnSpc>
                <a:spcPct val="84000"/>
              </a:lnSpc>
              <a:spcBef>
                <a:spcPts val="1200"/>
              </a:spcBef>
              <a:spcAft>
                <a:spcPts val="0"/>
              </a:spcAft>
              <a:buClr>
                <a:schemeClr val="dk2"/>
              </a:buClr>
              <a:buSzPts val="2000"/>
              <a:buChar char="■"/>
            </a:pPr>
            <a:r>
              <a:rPr lang="en-US"/>
              <a:t>Medication generally is not a major focus of treatment for paranoia. However, medications, such as anti-anxiety, antidepressant or anti-psychotic drugs, might be prescribed if the person's symptoms are extreme, or if he or she also suffers from an associated psychological problem, such as anxiety or depression.</a:t>
            </a:r>
            <a:endParaRPr/>
          </a:p>
          <a:p>
            <a:pPr marL="384048" lvl="0" indent="-257048" algn="l" rtl="0">
              <a:lnSpc>
                <a:spcPct val="84000"/>
              </a:lnSpc>
              <a:spcBef>
                <a:spcPts val="1200"/>
              </a:spcBef>
              <a:spcAft>
                <a:spcPts val="0"/>
              </a:spcAft>
              <a:buClr>
                <a:schemeClr val="dk2"/>
              </a:buClr>
              <a:buSzPts val="20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ctrTitle"/>
          </p:nvPr>
        </p:nvSpPr>
        <p:spPr>
          <a:xfrm>
            <a:off x="1915350" y="2779081"/>
            <a:ext cx="8361300" cy="1091400"/>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SCHIZOPHRENIA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9"/>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What is Schizophrenia?</a:t>
            </a:r>
            <a:endParaRPr/>
          </a:p>
        </p:txBody>
      </p:sp>
      <p:sp>
        <p:nvSpPr>
          <p:cNvPr id="367" name="Google Shape;367;p59"/>
          <p:cNvSpPr txBox="1">
            <a:spLocks noGrp="1"/>
          </p:cNvSpPr>
          <p:nvPr>
            <p:ph type="body" idx="1"/>
          </p:nvPr>
        </p:nvSpPr>
        <p:spPr>
          <a:xfrm>
            <a:off x="1724025" y="2628900"/>
            <a:ext cx="9601200" cy="2800200"/>
          </a:xfrm>
          <a:prstGeom prst="rect">
            <a:avLst/>
          </a:prstGeom>
          <a:noFill/>
          <a:ln>
            <a:noFill/>
          </a:ln>
        </p:spPr>
        <p:txBody>
          <a:bodyPr spcFirstLastPara="1" wrap="square" lIns="91425" tIns="45700" rIns="91425" bIns="45700" anchor="t" anchorCtr="0">
            <a:noAutofit/>
          </a:bodyPr>
          <a:lstStyle/>
          <a:p>
            <a:pPr marL="384048" lvl="0" indent="-409447" algn="l" rtl="0">
              <a:lnSpc>
                <a:spcPct val="94000"/>
              </a:lnSpc>
              <a:spcBef>
                <a:spcPts val="0"/>
              </a:spcBef>
              <a:spcAft>
                <a:spcPts val="0"/>
              </a:spcAft>
              <a:buClr>
                <a:schemeClr val="dk2"/>
              </a:buClr>
              <a:buSzPts val="2400"/>
              <a:buChar char="■"/>
            </a:pPr>
            <a:r>
              <a:rPr lang="en-US" sz="2400"/>
              <a:t>Schizophrenia is a mental disorder characterized by abnormal behavior, strange speech and a decreased ability to understand reality. </a:t>
            </a:r>
            <a:endParaRPr sz="2400"/>
          </a:p>
          <a:p>
            <a:pPr marL="384048" lvl="0" indent="0" algn="l" rtl="0">
              <a:lnSpc>
                <a:spcPct val="94000"/>
              </a:lnSpc>
              <a:spcBef>
                <a:spcPts val="0"/>
              </a:spcBef>
              <a:spcAft>
                <a:spcPts val="0"/>
              </a:spcAft>
              <a:buNone/>
            </a:pPr>
            <a:endParaRPr sz="2400"/>
          </a:p>
          <a:p>
            <a:pPr marL="0" lvl="0" indent="0" algn="l" rtl="0">
              <a:lnSpc>
                <a:spcPct val="94000"/>
              </a:lnSpc>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0"/>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Symptoms</a:t>
            </a:r>
            <a:endParaRPr/>
          </a:p>
        </p:txBody>
      </p:sp>
      <p:sp>
        <p:nvSpPr>
          <p:cNvPr id="373" name="Google Shape;373;p60"/>
          <p:cNvSpPr txBox="1">
            <a:spLocks noGrp="1"/>
          </p:cNvSpPr>
          <p:nvPr>
            <p:ph type="body" idx="1"/>
          </p:nvPr>
        </p:nvSpPr>
        <p:spPr>
          <a:xfrm>
            <a:off x="1724025" y="1496700"/>
            <a:ext cx="9601200" cy="2800200"/>
          </a:xfrm>
          <a:prstGeom prst="rect">
            <a:avLst/>
          </a:prstGeom>
          <a:noFill/>
          <a:ln>
            <a:noFill/>
          </a:ln>
        </p:spPr>
        <p:txBody>
          <a:bodyPr spcFirstLastPara="1" wrap="square" lIns="91425" tIns="45700" rIns="91425" bIns="45700" anchor="t" anchorCtr="0">
            <a:noAutofit/>
          </a:bodyPr>
          <a:lstStyle/>
          <a:p>
            <a:pPr marL="384048" lvl="0" indent="-422147" algn="l" rtl="0">
              <a:spcBef>
                <a:spcPts val="0"/>
              </a:spcBef>
              <a:spcAft>
                <a:spcPts val="0"/>
              </a:spcAft>
              <a:buSzPts val="2400"/>
              <a:buChar char="■"/>
            </a:pPr>
            <a:r>
              <a:rPr lang="en-US" sz="2400"/>
              <a:t>Hallucinations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Delusions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Negative symptoms: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Disorganized thinking and speech</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Social withdrawal</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Loss of motivation </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Feeling judged</a:t>
            </a:r>
            <a:endParaRPr sz="2400"/>
          </a:p>
        </p:txBody>
      </p:sp>
      <p:pic>
        <p:nvPicPr>
          <p:cNvPr id="374" name="Google Shape;374;p60"/>
          <p:cNvPicPr preferRelativeResize="0"/>
          <p:nvPr/>
        </p:nvPicPr>
        <p:blipFill>
          <a:blip r:embed="rId3">
            <a:alphaModFix/>
          </a:blip>
          <a:stretch>
            <a:fillRect/>
          </a:stretch>
        </p:blipFill>
        <p:spPr>
          <a:xfrm>
            <a:off x="9438025" y="966513"/>
            <a:ext cx="2416799" cy="2410374"/>
          </a:xfrm>
          <a:prstGeom prst="rect">
            <a:avLst/>
          </a:prstGeom>
          <a:noFill/>
          <a:ln>
            <a:noFill/>
          </a:ln>
        </p:spPr>
      </p:pic>
      <p:sp>
        <p:nvSpPr>
          <p:cNvPr id="375" name="Google Shape;375;p60"/>
          <p:cNvSpPr txBox="1"/>
          <p:nvPr/>
        </p:nvSpPr>
        <p:spPr>
          <a:xfrm>
            <a:off x="9438025" y="3376875"/>
            <a:ext cx="2416800" cy="6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Artistic view of what the world feels like with schizophrenia</a:t>
            </a:r>
            <a:endParaRPr>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1"/>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61"/>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382" name="Google Shape;382;p61"/>
          <p:cNvPicPr preferRelativeResize="0"/>
          <p:nvPr/>
        </p:nvPicPr>
        <p:blipFill>
          <a:blip r:embed="rId3">
            <a:alphaModFix/>
          </a:blip>
          <a:stretch>
            <a:fillRect/>
          </a:stretch>
        </p:blipFill>
        <p:spPr>
          <a:xfrm>
            <a:off x="1690675" y="319075"/>
            <a:ext cx="8810625" cy="621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ctrTitle"/>
          </p:nvPr>
        </p:nvSpPr>
        <p:spPr>
          <a:xfrm>
            <a:off x="1915385" y="2379887"/>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DO/DID I HAVE ANXIETY?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2"/>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Causes</a:t>
            </a:r>
            <a:endParaRPr/>
          </a:p>
        </p:txBody>
      </p:sp>
      <p:sp>
        <p:nvSpPr>
          <p:cNvPr id="388" name="Google Shape;388;p62"/>
          <p:cNvSpPr txBox="1">
            <a:spLocks noGrp="1"/>
          </p:cNvSpPr>
          <p:nvPr>
            <p:ph type="body" idx="1"/>
          </p:nvPr>
        </p:nvSpPr>
        <p:spPr>
          <a:xfrm>
            <a:off x="1686275" y="1870950"/>
            <a:ext cx="9601200" cy="2800200"/>
          </a:xfrm>
          <a:prstGeom prst="rect">
            <a:avLst/>
          </a:prstGeom>
          <a:noFill/>
          <a:ln>
            <a:noFill/>
          </a:ln>
        </p:spPr>
        <p:txBody>
          <a:bodyPr spcFirstLastPara="1" wrap="square" lIns="91425" tIns="45700" rIns="91425" bIns="45700" anchor="t" anchorCtr="0">
            <a:noAutofit/>
          </a:bodyPr>
          <a:lstStyle/>
          <a:p>
            <a:pPr marL="384048" lvl="0" indent="-422147" algn="l" rtl="0">
              <a:spcBef>
                <a:spcPts val="0"/>
              </a:spcBef>
              <a:spcAft>
                <a:spcPts val="0"/>
              </a:spcAft>
              <a:buSzPts val="2400"/>
              <a:buChar char="■"/>
            </a:pPr>
            <a:r>
              <a:rPr lang="en-US" sz="2400"/>
              <a:t>Genetics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Environment</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Brain chemistry</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Substance use</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Treatment</a:t>
            </a:r>
            <a:endParaRPr/>
          </a:p>
        </p:txBody>
      </p:sp>
      <p:sp>
        <p:nvSpPr>
          <p:cNvPr id="394" name="Google Shape;394;p63"/>
          <p:cNvSpPr txBox="1">
            <a:spLocks noGrp="1"/>
          </p:cNvSpPr>
          <p:nvPr>
            <p:ph type="body" idx="1"/>
          </p:nvPr>
        </p:nvSpPr>
        <p:spPr>
          <a:xfrm>
            <a:off x="1686275" y="1870950"/>
            <a:ext cx="9601200" cy="2800200"/>
          </a:xfrm>
          <a:prstGeom prst="rect">
            <a:avLst/>
          </a:prstGeom>
          <a:noFill/>
          <a:ln>
            <a:noFill/>
          </a:ln>
        </p:spPr>
        <p:txBody>
          <a:bodyPr spcFirstLastPara="1" wrap="square" lIns="91425" tIns="45700" rIns="91425" bIns="45700" anchor="t" anchorCtr="0">
            <a:noAutofit/>
          </a:bodyPr>
          <a:lstStyle/>
          <a:p>
            <a:pPr marL="384048" lvl="0" indent="-422147" algn="l" rtl="0">
              <a:spcBef>
                <a:spcPts val="0"/>
              </a:spcBef>
              <a:spcAft>
                <a:spcPts val="0"/>
              </a:spcAft>
              <a:buSzPts val="2400"/>
              <a:buChar char="■"/>
            </a:pPr>
            <a:r>
              <a:rPr lang="en-US" sz="2400"/>
              <a:t>Antipsychotic medication</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Psychotherapy</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Self-management strategies and education</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4"/>
          <p:cNvSpPr txBox="1">
            <a:spLocks noGrp="1"/>
          </p:cNvSpPr>
          <p:nvPr>
            <p:ph type="ctrTitle"/>
          </p:nvPr>
        </p:nvSpPr>
        <p:spPr>
          <a:xfrm>
            <a:off x="1915350" y="2779081"/>
            <a:ext cx="8361300" cy="1091400"/>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HYPOCHONDRIA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5"/>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What is Hypochondria?</a:t>
            </a:r>
            <a:endParaRPr/>
          </a:p>
        </p:txBody>
      </p:sp>
      <p:sp>
        <p:nvSpPr>
          <p:cNvPr id="405" name="Google Shape;405;p65"/>
          <p:cNvSpPr txBox="1">
            <a:spLocks noGrp="1"/>
          </p:cNvSpPr>
          <p:nvPr>
            <p:ph type="body" idx="1"/>
          </p:nvPr>
        </p:nvSpPr>
        <p:spPr>
          <a:xfrm>
            <a:off x="1724025" y="2628900"/>
            <a:ext cx="9601200" cy="2800200"/>
          </a:xfrm>
          <a:prstGeom prst="rect">
            <a:avLst/>
          </a:prstGeom>
          <a:noFill/>
          <a:ln>
            <a:noFill/>
          </a:ln>
        </p:spPr>
        <p:txBody>
          <a:bodyPr spcFirstLastPara="1" wrap="square" lIns="91425" tIns="45700" rIns="91425" bIns="45700" anchor="t" anchorCtr="0">
            <a:noAutofit/>
          </a:bodyPr>
          <a:lstStyle/>
          <a:p>
            <a:pPr marL="384048" lvl="0" indent="-409447" algn="l" rtl="0">
              <a:lnSpc>
                <a:spcPct val="94000"/>
              </a:lnSpc>
              <a:spcBef>
                <a:spcPts val="0"/>
              </a:spcBef>
              <a:spcAft>
                <a:spcPts val="0"/>
              </a:spcAft>
              <a:buClr>
                <a:schemeClr val="dk2"/>
              </a:buClr>
              <a:buSzPts val="2400"/>
              <a:buChar char="■"/>
            </a:pPr>
            <a:r>
              <a:rPr lang="en-US" sz="2400"/>
              <a:t>Hypochondria is a condition in which a person is excessively and unduly worried about having a serious illness. </a:t>
            </a:r>
            <a:endParaRPr sz="2400"/>
          </a:p>
          <a:p>
            <a:pPr marL="384048" lvl="0" indent="0" algn="l" rtl="0">
              <a:lnSpc>
                <a:spcPct val="94000"/>
              </a:lnSpc>
              <a:spcBef>
                <a:spcPts val="0"/>
              </a:spcBef>
              <a:spcAft>
                <a:spcPts val="0"/>
              </a:spcAft>
              <a:buNone/>
            </a:pPr>
            <a:endParaRPr sz="2400"/>
          </a:p>
          <a:p>
            <a:pPr marL="0" lvl="0" indent="0" algn="l" rtl="0">
              <a:lnSpc>
                <a:spcPct val="94000"/>
              </a:lnSpc>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Symptoms</a:t>
            </a:r>
            <a:endParaRPr/>
          </a:p>
        </p:txBody>
      </p:sp>
      <p:sp>
        <p:nvSpPr>
          <p:cNvPr id="411" name="Google Shape;411;p66"/>
          <p:cNvSpPr txBox="1">
            <a:spLocks noGrp="1"/>
          </p:cNvSpPr>
          <p:nvPr>
            <p:ph type="body" idx="1"/>
          </p:nvPr>
        </p:nvSpPr>
        <p:spPr>
          <a:xfrm>
            <a:off x="1724025" y="1496700"/>
            <a:ext cx="9601200" cy="2800200"/>
          </a:xfrm>
          <a:prstGeom prst="rect">
            <a:avLst/>
          </a:prstGeom>
          <a:noFill/>
          <a:ln>
            <a:noFill/>
          </a:ln>
        </p:spPr>
        <p:txBody>
          <a:bodyPr spcFirstLastPara="1" wrap="square" lIns="91425" tIns="45700" rIns="91425" bIns="45700" anchor="t" anchorCtr="0">
            <a:noAutofit/>
          </a:bodyPr>
          <a:lstStyle/>
          <a:p>
            <a:pPr marL="384048" lvl="0" indent="-422147" algn="l" rtl="0">
              <a:spcBef>
                <a:spcPts val="0"/>
              </a:spcBef>
              <a:spcAft>
                <a:spcPts val="0"/>
              </a:spcAft>
              <a:buSzPts val="2400"/>
              <a:buChar char="■"/>
            </a:pPr>
            <a:r>
              <a:rPr lang="en-US" sz="2400"/>
              <a:t>Intrusive thoughts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Compulsive checking of symptoms</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Exaggerating every little symptom into thinking you have the biggest disease it can accompany</a:t>
            </a:r>
            <a:endParaRPr sz="2400"/>
          </a:p>
          <a:p>
            <a:pPr marL="0" lvl="0" indent="0" algn="l" rtl="0">
              <a:spcBef>
                <a:spcPts val="0"/>
              </a:spcBef>
              <a:spcAft>
                <a:spcPts val="0"/>
              </a:spcAft>
              <a:buNone/>
            </a:pP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Causes</a:t>
            </a:r>
            <a:endParaRPr/>
          </a:p>
        </p:txBody>
      </p:sp>
      <p:sp>
        <p:nvSpPr>
          <p:cNvPr id="417" name="Google Shape;417;p67"/>
          <p:cNvSpPr txBox="1">
            <a:spLocks noGrp="1"/>
          </p:cNvSpPr>
          <p:nvPr>
            <p:ph type="body" idx="1"/>
          </p:nvPr>
        </p:nvSpPr>
        <p:spPr>
          <a:xfrm>
            <a:off x="1724025" y="1496700"/>
            <a:ext cx="9601200" cy="2800200"/>
          </a:xfrm>
          <a:prstGeom prst="rect">
            <a:avLst/>
          </a:prstGeom>
          <a:noFill/>
          <a:ln>
            <a:noFill/>
          </a:ln>
        </p:spPr>
        <p:txBody>
          <a:bodyPr spcFirstLastPara="1" wrap="square" lIns="91425" tIns="45700" rIns="91425" bIns="45700" anchor="t" anchorCtr="0">
            <a:noAutofit/>
          </a:bodyPr>
          <a:lstStyle/>
          <a:p>
            <a:pPr marL="384048" lvl="0" indent="-422147" algn="l" rtl="0">
              <a:spcBef>
                <a:spcPts val="0"/>
              </a:spcBef>
              <a:spcAft>
                <a:spcPts val="0"/>
              </a:spcAft>
              <a:buSzPts val="2400"/>
              <a:buChar char="■"/>
            </a:pPr>
            <a:r>
              <a:rPr lang="en-US" sz="2400"/>
              <a:t>Social:</a:t>
            </a:r>
            <a:endParaRPr sz="2400"/>
          </a:p>
          <a:p>
            <a:pPr marL="384048" lvl="0" indent="0" algn="l" rtl="0">
              <a:spcBef>
                <a:spcPts val="0"/>
              </a:spcBef>
              <a:spcAft>
                <a:spcPts val="0"/>
              </a:spcAft>
              <a:buNone/>
            </a:pPr>
            <a:endParaRPr sz="2400"/>
          </a:p>
          <a:p>
            <a:pPr marL="384048" lvl="0" indent="0" algn="l" rtl="0">
              <a:spcBef>
                <a:spcPts val="0"/>
              </a:spcBef>
              <a:spcAft>
                <a:spcPts val="0"/>
              </a:spcAft>
              <a:buNone/>
            </a:pPr>
            <a:r>
              <a:rPr lang="en-US" sz="2400"/>
              <a:t>Articles, TV shows and advertisements regarding serious illnesses such as cancer and multiple sclerosis often portray these diseases as being random, obscure and somewhat inevitable.</a:t>
            </a:r>
            <a:endParaRPr sz="2400"/>
          </a:p>
          <a:p>
            <a:pPr marL="384048" lvl="0" indent="0" algn="l" rtl="0">
              <a:spcBef>
                <a:spcPts val="0"/>
              </a:spcBef>
              <a:spcAft>
                <a:spcPts val="0"/>
              </a:spcAft>
              <a:buNone/>
            </a:pPr>
            <a:endParaRPr sz="2400"/>
          </a:p>
          <a:p>
            <a:pPr marL="384048" lvl="0" indent="0" algn="l" rtl="0">
              <a:spcBef>
                <a:spcPts val="0"/>
              </a:spcBef>
              <a:spcAft>
                <a:spcPts val="0"/>
              </a:spcAft>
              <a:buNone/>
            </a:pPr>
            <a:r>
              <a:rPr lang="en-US" sz="2400"/>
              <a:t>Serious illnesses or deaths of family members or friends can trigger hypochondria in certain individuals.</a:t>
            </a:r>
            <a:endParaRPr sz="2400"/>
          </a:p>
          <a:p>
            <a:pPr marL="384048" lvl="0" indent="0" algn="l" rtl="0">
              <a:spcBef>
                <a:spcPts val="0"/>
              </a:spcBef>
              <a:spcAft>
                <a:spcPts val="0"/>
              </a:spcAft>
              <a:buNone/>
            </a:pPr>
            <a:endParaRPr sz="2400"/>
          </a:p>
          <a:p>
            <a:pPr marL="384048" lvl="0" indent="0" algn="l" rtl="0">
              <a:spcBef>
                <a:spcPts val="0"/>
              </a:spcBef>
              <a:spcAft>
                <a:spcPts val="0"/>
              </a:spcAft>
              <a:buNone/>
            </a:pPr>
            <a:endParaRPr sz="2400"/>
          </a:p>
          <a:p>
            <a:pPr marL="384048" lvl="0" indent="0" algn="l" rtl="0">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1724025" y="72390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Treatment</a:t>
            </a:r>
            <a:endParaRPr/>
          </a:p>
        </p:txBody>
      </p:sp>
      <p:sp>
        <p:nvSpPr>
          <p:cNvPr id="423" name="Google Shape;423;p68"/>
          <p:cNvSpPr txBox="1">
            <a:spLocks noGrp="1"/>
          </p:cNvSpPr>
          <p:nvPr>
            <p:ph type="body" idx="1"/>
          </p:nvPr>
        </p:nvSpPr>
        <p:spPr>
          <a:xfrm>
            <a:off x="1686275" y="1870950"/>
            <a:ext cx="9601200" cy="28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t>It usually goes hand in hand with anxiety or OCD, so the same treatment can be applied:</a:t>
            </a:r>
            <a:endParaRPr sz="2400"/>
          </a:p>
          <a:p>
            <a:pPr marL="0"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Psychotherapy</a:t>
            </a:r>
            <a:endParaRPr sz="2400"/>
          </a:p>
          <a:p>
            <a:pPr marL="384048" lvl="0" indent="0" algn="l" rtl="0">
              <a:spcBef>
                <a:spcPts val="0"/>
              </a:spcBef>
              <a:spcAft>
                <a:spcPts val="0"/>
              </a:spcAft>
              <a:buNone/>
            </a:pPr>
            <a:endParaRPr sz="2400"/>
          </a:p>
          <a:p>
            <a:pPr marL="384048" lvl="0" indent="-422147" algn="l" rtl="0">
              <a:spcBef>
                <a:spcPts val="0"/>
              </a:spcBef>
              <a:spcAft>
                <a:spcPts val="0"/>
              </a:spcAft>
              <a:buSzPts val="2400"/>
              <a:buChar char="■"/>
            </a:pPr>
            <a:r>
              <a:rPr lang="en-US" sz="2400"/>
              <a:t>Limited range of psychotropic medication</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1835275" y="3019350"/>
            <a:ext cx="9601200" cy="8193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sz="4800"/>
              <a:t>Conclusion</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body" idx="1"/>
          </p:nvPr>
        </p:nvSpPr>
        <p:spPr>
          <a:xfrm>
            <a:off x="2343150" y="1781175"/>
            <a:ext cx="8724900" cy="3857625"/>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i="1" dirty="0"/>
              <a:t>Everyone</a:t>
            </a:r>
            <a:r>
              <a:rPr lang="en-US" dirty="0"/>
              <a:t> experiences anxiety from time to time. This is normal. This is why anxiety is not a medical, biological, chemical, or genetic problem.</a:t>
            </a:r>
            <a:endParaRPr dirty="0"/>
          </a:p>
          <a:p>
            <a:pPr marL="384048" lvl="0" indent="-257048" algn="l" rtl="0">
              <a:lnSpc>
                <a:spcPct val="94000"/>
              </a:lnSpc>
              <a:spcBef>
                <a:spcPts val="1200"/>
              </a:spcBef>
              <a:spcAft>
                <a:spcPts val="0"/>
              </a:spcAft>
              <a:buClr>
                <a:schemeClr val="dk2"/>
              </a:buClr>
              <a:buSzPts val="2000"/>
              <a:buNone/>
            </a:pPr>
            <a:endParaRPr dirty="0"/>
          </a:p>
          <a:p>
            <a:pPr marL="0" lvl="0" indent="0" algn="ctr" rtl="0">
              <a:lnSpc>
                <a:spcPct val="94000"/>
              </a:lnSpc>
              <a:spcBef>
                <a:spcPts val="1200"/>
              </a:spcBef>
              <a:spcAft>
                <a:spcPts val="0"/>
              </a:spcAft>
              <a:buClr>
                <a:schemeClr val="dk2"/>
              </a:buClr>
              <a:buSzPts val="2400"/>
              <a:buNone/>
            </a:pPr>
            <a:r>
              <a:rPr lang="en-US" sz="2400" b="1" u="sng" dirty="0"/>
              <a:t>Anxiety VS Anxiety Disorder</a:t>
            </a:r>
            <a:endParaRPr dirty="0"/>
          </a:p>
          <a:p>
            <a:pPr marL="0" lvl="0" indent="0" algn="ctr" rtl="0">
              <a:lnSpc>
                <a:spcPct val="94000"/>
              </a:lnSpc>
              <a:spcBef>
                <a:spcPts val="1200"/>
              </a:spcBef>
              <a:spcAft>
                <a:spcPts val="0"/>
              </a:spcAft>
              <a:buClr>
                <a:schemeClr val="dk2"/>
              </a:buClr>
              <a:buSzPts val="2000"/>
              <a:buNone/>
            </a:pPr>
            <a:r>
              <a:rPr lang="en-US" dirty="0"/>
              <a:t>A disorder is a disruption to normal functioning. Anxiety turns into </a:t>
            </a:r>
            <a:r>
              <a:rPr lang="en-US" u="sng" dirty="0"/>
              <a:t>disorder</a:t>
            </a:r>
            <a:r>
              <a:rPr lang="en-US" dirty="0"/>
              <a:t> when anxiety and its </a:t>
            </a:r>
            <a:r>
              <a:rPr lang="en-US" u="sng" dirty="0"/>
              <a:t>sensations and symptoms</a:t>
            </a:r>
            <a:r>
              <a:rPr lang="en-US" dirty="0"/>
              <a:t> interfere with a normal lifestyle.</a:t>
            </a:r>
            <a:endParaRPr dirty="0"/>
          </a:p>
          <a:p>
            <a:pPr marL="0" lvl="0" indent="0" algn="ctr" rtl="0">
              <a:lnSpc>
                <a:spcPct val="94000"/>
              </a:lnSpc>
              <a:spcBef>
                <a:spcPts val="1200"/>
              </a:spcBef>
              <a:spcAft>
                <a:spcPts val="0"/>
              </a:spcAft>
              <a:buClr>
                <a:schemeClr val="dk2"/>
              </a:buClr>
              <a:buSzPts val="2000"/>
              <a:buNone/>
            </a:pPr>
            <a:r>
              <a:rPr lang="en-US" dirty="0"/>
              <a:t>If anxiety disorder </a:t>
            </a:r>
            <a:r>
              <a:rPr lang="en-US" i="1" dirty="0"/>
              <a:t>isn't a medical, biological, chemical, or genetic problem</a:t>
            </a:r>
            <a:r>
              <a:rPr lang="en-US" dirty="0"/>
              <a:t>, why does anxiety cause symptoms?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animEffect transition="in" filter="fade">
                                      <p:cBhvr>
                                        <p:cTn id="7" dur="500"/>
                                        <p:tgtEl>
                                          <p:spTgt spid="1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xEl>
                                              <p:pRg st="3" end="3"/>
                                            </p:txEl>
                                          </p:spTgt>
                                        </p:tgtEl>
                                        <p:attrNameLst>
                                          <p:attrName>style.visibility</p:attrName>
                                        </p:attrNameLst>
                                      </p:cBhvr>
                                      <p:to>
                                        <p:strVal val="visible"/>
                                      </p:to>
                                    </p:set>
                                    <p:animEffect transition="in" filter="fade">
                                      <p:cBhvr>
                                        <p:cTn id="12" dur="500"/>
                                        <p:tgtEl>
                                          <p:spTgt spid="1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
                                            <p:txEl>
                                              <p:pRg st="4" end="4"/>
                                            </p:txEl>
                                          </p:spTgt>
                                        </p:tgtEl>
                                        <p:attrNameLst>
                                          <p:attrName>style.visibility</p:attrName>
                                        </p:attrNameLst>
                                      </p:cBhvr>
                                      <p:to>
                                        <p:strVal val="visible"/>
                                      </p:to>
                                    </p:set>
                                    <p:animEffect transition="in" filter="fade">
                                      <p:cBhvr>
                                        <p:cTn id="17" dur="500"/>
                                        <p:tgtEl>
                                          <p:spTgt spid="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066800" y="1595051"/>
            <a:ext cx="5029200" cy="8001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Source Sans Pro"/>
              <a:buNone/>
            </a:pPr>
            <a:r>
              <a:rPr lang="en-US"/>
              <a:t>Symptoms</a:t>
            </a:r>
            <a:endParaRPr/>
          </a:p>
        </p:txBody>
      </p:sp>
      <p:sp>
        <p:nvSpPr>
          <p:cNvPr id="129" name="Google Shape;129;p19"/>
          <p:cNvSpPr txBox="1">
            <a:spLocks noGrp="1"/>
          </p:cNvSpPr>
          <p:nvPr>
            <p:ph type="body" idx="1"/>
          </p:nvPr>
        </p:nvSpPr>
        <p:spPr>
          <a:xfrm>
            <a:off x="1162050" y="3810000"/>
            <a:ext cx="10648950" cy="2590800"/>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Clr>
                <a:schemeClr val="dk2"/>
              </a:buClr>
              <a:buSzPts val="2000"/>
              <a:buNone/>
            </a:pPr>
            <a:r>
              <a:rPr lang="en-US"/>
              <a:t>So anxiety symptoms are actually </a:t>
            </a:r>
            <a:r>
              <a:rPr lang="en-US" u="sng"/>
              <a:t>symptoms of stress</a:t>
            </a:r>
            <a:r>
              <a:rPr lang="en-US"/>
              <a:t>. They are called anxiety symptoms because behaving apprehensively is the main source of the stress that overly stresses the body, which then, causes the body to exhibit symptoms.</a:t>
            </a:r>
            <a:endParaRPr/>
          </a:p>
          <a:p>
            <a:pPr marL="0" lvl="0" indent="0" algn="ctr" rtl="0">
              <a:lnSpc>
                <a:spcPct val="94000"/>
              </a:lnSpc>
              <a:spcBef>
                <a:spcPts val="1200"/>
              </a:spcBef>
              <a:spcAft>
                <a:spcPts val="0"/>
              </a:spcAft>
              <a:buClr>
                <a:schemeClr val="dk2"/>
              </a:buClr>
              <a:buSzPts val="2000"/>
              <a:buNone/>
            </a:pPr>
            <a:endParaRPr/>
          </a:p>
          <a:p>
            <a:pPr marL="0" lvl="0" indent="0" algn="ctr" rtl="0">
              <a:lnSpc>
                <a:spcPct val="94000"/>
              </a:lnSpc>
              <a:spcBef>
                <a:spcPts val="1200"/>
              </a:spcBef>
              <a:spcAft>
                <a:spcPts val="0"/>
              </a:spcAft>
              <a:buClr>
                <a:schemeClr val="dk2"/>
              </a:buClr>
              <a:buSzPts val="2400"/>
              <a:buNone/>
            </a:pPr>
            <a:r>
              <a:rPr lang="en-US" sz="2400" b="1" u="sng"/>
              <a:t>Anxiety Disorder Symptoms = Anxiety Symptoms</a:t>
            </a:r>
            <a:endParaRPr/>
          </a:p>
        </p:txBody>
      </p:sp>
      <p:pic>
        <p:nvPicPr>
          <p:cNvPr id="130" name="Google Shape;130;p19"/>
          <p:cNvPicPr preferRelativeResize="0"/>
          <p:nvPr/>
        </p:nvPicPr>
        <p:blipFill rotWithShape="1">
          <a:blip r:embed="rId3">
            <a:alphaModFix/>
          </a:blip>
          <a:srcRect l="581" t="31976" r="2616" b="7849"/>
          <a:stretch/>
        </p:blipFill>
        <p:spPr>
          <a:xfrm>
            <a:off x="6534150" y="313553"/>
            <a:ext cx="5410200" cy="33630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1733550" y="1371600"/>
            <a:ext cx="9601200" cy="8001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3959"/>
              <a:buFont typeface="Source Sans Pro"/>
              <a:buNone/>
            </a:pPr>
            <a:r>
              <a:rPr lang="en-US" sz="3959"/>
              <a:t>How Do Men And Woman Experience This?</a:t>
            </a:r>
            <a:endParaRPr/>
          </a:p>
        </p:txBody>
      </p:sp>
      <p:sp>
        <p:nvSpPr>
          <p:cNvPr id="136" name="Google Shape;136;p20"/>
          <p:cNvSpPr txBox="1">
            <a:spLocks noGrp="1"/>
          </p:cNvSpPr>
          <p:nvPr>
            <p:ph type="body" idx="1"/>
          </p:nvPr>
        </p:nvSpPr>
        <p:spPr>
          <a:xfrm>
            <a:off x="1733550" y="2667000"/>
            <a:ext cx="9601200" cy="33528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2000"/>
              <a:buNone/>
            </a:pPr>
            <a:endParaRPr dirty="0"/>
          </a:p>
          <a:p>
            <a:pPr marL="0" lvl="0" indent="0" algn="ctr" rtl="0">
              <a:lnSpc>
                <a:spcPct val="94000"/>
              </a:lnSpc>
              <a:spcBef>
                <a:spcPts val="1200"/>
              </a:spcBef>
              <a:spcAft>
                <a:spcPts val="0"/>
              </a:spcAft>
              <a:buClr>
                <a:schemeClr val="dk2"/>
              </a:buClr>
              <a:buSzPts val="2000"/>
              <a:buNone/>
            </a:pPr>
            <a:r>
              <a:rPr lang="en-US" dirty="0"/>
              <a:t>Because each body is chemically unique, the type, number, intensity, duration, and frequency of anxiety </a:t>
            </a:r>
            <a:r>
              <a:rPr lang="en-US" u="sng" dirty="0"/>
              <a:t>symptoms will vary from person to person</a:t>
            </a:r>
            <a:r>
              <a:rPr lang="en-US" dirty="0"/>
              <a:t>. All combinations and variations are common.</a:t>
            </a:r>
            <a:endParaRPr dirty="0"/>
          </a:p>
          <a:p>
            <a:pPr marL="0" lvl="0" indent="0" algn="ctr" rtl="0">
              <a:lnSpc>
                <a:spcPct val="94000"/>
              </a:lnSpc>
              <a:spcBef>
                <a:spcPts val="1200"/>
              </a:spcBef>
              <a:spcAft>
                <a:spcPts val="0"/>
              </a:spcAft>
              <a:buClr>
                <a:schemeClr val="dk2"/>
              </a:buClr>
              <a:buSzPts val="2000"/>
              <a:buNone/>
            </a:pPr>
            <a:r>
              <a:rPr lang="en-US" dirty="0"/>
              <a:t>The majority of anxiety symptoms in women and men are similar, but there are some anxiety symptoms differences. </a:t>
            </a:r>
            <a:endParaRPr dirty="0"/>
          </a:p>
          <a:p>
            <a:pPr marL="0" lvl="0" indent="0" algn="ctr" rtl="0">
              <a:lnSpc>
                <a:spcPct val="94000"/>
              </a:lnSpc>
              <a:spcBef>
                <a:spcPts val="1200"/>
              </a:spcBef>
              <a:spcAft>
                <a:spcPts val="0"/>
              </a:spcAft>
              <a:buClr>
                <a:schemeClr val="dk2"/>
              </a:buClr>
              <a:buSzPts val="2000"/>
              <a:buNone/>
            </a:pPr>
            <a:r>
              <a:rPr lang="en-US" dirty="0"/>
              <a:t>This is all about how </a:t>
            </a:r>
            <a:r>
              <a:rPr lang="en-US" u="sng" dirty="0"/>
              <a:t>stress is affecting our body’s hormones</a:t>
            </a:r>
            <a:r>
              <a:rPr lang="en-US" dirty="0"/>
              <a:t>, this is why women can experience stronger symptoms than men.</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3" end="3"/>
                                            </p:txEl>
                                          </p:spTgt>
                                        </p:tgtEl>
                                        <p:attrNameLst>
                                          <p:attrName>style.visibility</p:attrName>
                                        </p:attrNameLst>
                                      </p:cBhvr>
                                      <p:to>
                                        <p:strVal val="visible"/>
                                      </p:to>
                                    </p:set>
                                    <p:animEffect transition="in" filter="fade">
                                      <p:cBhvr>
                                        <p:cTn id="7" dur="500"/>
                                        <p:tgtEl>
                                          <p:spTgt spid="1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ctrTitle"/>
          </p:nvPr>
        </p:nvSpPr>
        <p:spPr>
          <a:xfrm>
            <a:off x="1915385" y="2379887"/>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Source Sans Pro"/>
              <a:buNone/>
            </a:pPr>
            <a:r>
              <a:rPr lang="en-US"/>
              <a:t>TYPES OF ANXIETY AND SYMPTOMS</a:t>
            </a:r>
            <a:endParaRPr/>
          </a:p>
        </p:txBody>
      </p:sp>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2220</Words>
  <Application>Microsoft Office PowerPoint</Application>
  <PresentationFormat>Widescreen</PresentationFormat>
  <Paragraphs>288</Paragraphs>
  <Slides>57</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Source Sans Pro</vt:lpstr>
      <vt:lpstr>Arial</vt:lpstr>
      <vt:lpstr>Century Gothic</vt:lpstr>
      <vt:lpstr>Crop</vt:lpstr>
      <vt:lpstr>MENTAL ILLNESSES AND DISORDERS</vt:lpstr>
      <vt:lpstr>ANXIETY</vt:lpstr>
      <vt:lpstr>Anxiety : What It Is?</vt:lpstr>
      <vt:lpstr>ANXIETY = DISORDER</vt:lpstr>
      <vt:lpstr>DO/DID I HAVE ANXIETY?</vt:lpstr>
      <vt:lpstr>PowerPoint Presentation</vt:lpstr>
      <vt:lpstr>Symptoms</vt:lpstr>
      <vt:lpstr>How Do Men And Woman Experience This?</vt:lpstr>
      <vt:lpstr>TYPES OF ANXIETY AND SYMPTOMS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PEOPLE MUST DEAL WITH</vt:lpstr>
      <vt:lpstr>PowerPoint Presentation</vt:lpstr>
      <vt:lpstr>ANXIETY LEADS TO WEIRD THINGS</vt:lpstr>
      <vt:lpstr>PowerPoint Presentation</vt:lpstr>
      <vt:lpstr>Things People Do When They Have Anxiety</vt:lpstr>
      <vt:lpstr>PowerPoint Presentation</vt:lpstr>
      <vt:lpstr>SOLUTIONS?</vt:lpstr>
      <vt:lpstr>Are There Tests That Diagnose Anxiety?</vt:lpstr>
      <vt:lpstr>What Treatment Is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DELUSIONAL DISORDER</vt:lpstr>
      <vt:lpstr>What is a delusion?</vt:lpstr>
      <vt:lpstr>Types of delusions</vt:lpstr>
      <vt:lpstr>      Symptoms</vt:lpstr>
      <vt:lpstr>Causes</vt:lpstr>
      <vt:lpstr>How is the disorder diagnosed?</vt:lpstr>
      <vt:lpstr>Treatment</vt:lpstr>
      <vt:lpstr>PARANOIA</vt:lpstr>
      <vt:lpstr>Symptoms</vt:lpstr>
      <vt:lpstr>Causes </vt:lpstr>
      <vt:lpstr>Treatment</vt:lpstr>
      <vt:lpstr>SCHIZOPHRENIA</vt:lpstr>
      <vt:lpstr>What is Schizophrenia?</vt:lpstr>
      <vt:lpstr>Symptoms</vt:lpstr>
      <vt:lpstr>PowerPoint Presentation</vt:lpstr>
      <vt:lpstr>Causes</vt:lpstr>
      <vt:lpstr>Treatment</vt:lpstr>
      <vt:lpstr>HYPOCHONDRIA</vt:lpstr>
      <vt:lpstr>What is Hypochondria?</vt:lpstr>
      <vt:lpstr>Symptoms</vt:lpstr>
      <vt:lpstr>Causes</vt:lpstr>
      <vt:lpstr>Treatment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ILLNESSES AND DISORDERS</dc:title>
  <cp:lastModifiedBy>Andra Păduraru</cp:lastModifiedBy>
  <cp:revision>3</cp:revision>
  <dcterms:modified xsi:type="dcterms:W3CDTF">2019-03-07T08:06:27Z</dcterms:modified>
</cp:coreProperties>
</file>